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charts/chart6.xml" ContentType="application/vnd.openxmlformats-officedocument.drawingml.chart+xml"/>
  <Override PartName="/ppt/theme/themeOverride6.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2.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4.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5.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6.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7.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9.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2.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3.xml" ContentType="application/vnd.openxmlformats-officedocument.themeOverride+xml"/>
  <Override PartName="/ppt/drawings/drawing2.xml" ContentType="application/vnd.openxmlformats-officedocument.drawingml.chartshapes+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4.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6.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7.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8.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9.xml" ContentType="application/vnd.openxmlformats-officedocument.themeOverride+xml"/>
  <Override PartName="/ppt/tags/tag63.xml" ContentType="application/vnd.openxmlformats-officedocument.presentationml.tags+xml"/>
  <Override PartName="/ppt/tags/tag64.xml" ContentType="application/vnd.openxmlformats-officedocument.presentationml.tags+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40.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2.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4.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5.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6.xml" ContentType="application/vnd.openxmlformats-officedocument.themeOverr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7.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8.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9.xml" ContentType="application/vnd.openxmlformats-officedocument.themeOverr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50.xml" ContentType="application/vnd.openxmlformats-officedocument.themeOverride+xml"/>
  <Override PartName="/ppt/drawings/drawing3.xml" ContentType="application/vnd.openxmlformats-officedocument.drawingml.chartshapes+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1.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2.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6" r:id="rId5"/>
    <p:sldId id="4206" r:id="rId6"/>
    <p:sldId id="4207" r:id="rId7"/>
    <p:sldId id="4174" r:id="rId8"/>
    <p:sldId id="4161" r:id="rId9"/>
    <p:sldId id="4173" r:id="rId10"/>
    <p:sldId id="4164" r:id="rId11"/>
    <p:sldId id="4208" r:id="rId12"/>
    <p:sldId id="4212" r:id="rId13"/>
    <p:sldId id="4209" r:id="rId14"/>
    <p:sldId id="4211" r:id="rId15"/>
    <p:sldId id="4111" r:id="rId16"/>
    <p:sldId id="4213" r:id="rId17"/>
    <p:sldId id="4124" r:id="rId18"/>
    <p:sldId id="4115" r:id="rId19"/>
    <p:sldId id="4112" r:id="rId20"/>
    <p:sldId id="4169" r:id="rId21"/>
    <p:sldId id="4113" r:id="rId22"/>
    <p:sldId id="4116" r:id="rId23"/>
    <p:sldId id="4126" r:id="rId24"/>
    <p:sldId id="4129" r:id="rId25"/>
    <p:sldId id="4175" r:id="rId26"/>
    <p:sldId id="4178" r:id="rId27"/>
    <p:sldId id="4180" r:id="rId28"/>
    <p:sldId id="4181" r:id="rId29"/>
    <p:sldId id="4182" r:id="rId30"/>
    <p:sldId id="4184" r:id="rId31"/>
    <p:sldId id="4186" r:id="rId32"/>
    <p:sldId id="4187" r:id="rId33"/>
    <p:sldId id="4189" r:id="rId34"/>
    <p:sldId id="4190" r:id="rId35"/>
    <p:sldId id="4192" r:id="rId36"/>
    <p:sldId id="4193" r:id="rId37"/>
    <p:sldId id="4194" r:id="rId38"/>
    <p:sldId id="4219" r:id="rId39"/>
    <p:sldId id="4220" r:id="rId40"/>
    <p:sldId id="4090" r:id="rId41"/>
  </p:sldIdLst>
  <p:sldSz cx="12192000" cy="6858000"/>
  <p:notesSz cx="7102475" cy="9388475"/>
  <p:custDataLst>
    <p:tags r:id="rId4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828E6-83EE-BF72-CA9B-76A5FB04F0A7}" name="Sally Matteson" initials="SM" userId="S::sally@glampingshow.us::f061bf8b-10a4-41f4-beb9-91eb55c9b2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413"/>
    <a:srgbClr val="407076"/>
    <a:srgbClr val="9DBEE7"/>
    <a:srgbClr val="80B3BA"/>
    <a:srgbClr val="C87404"/>
    <a:srgbClr val="05574D"/>
    <a:srgbClr val="A9DA74"/>
    <a:srgbClr val="2A67B0"/>
    <a:srgbClr val="5E95D8"/>
    <a:srgbClr val="80A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DB19E-3311-4371-A1B7-B58CE5800760}" v="1" dt="2024-09-16T11:44:22.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0" autoAdjust="0"/>
    <p:restoredTop sz="93794" autoAdjust="0"/>
  </p:normalViewPr>
  <p:slideViewPr>
    <p:cSldViewPr snapToGrid="0" snapToObjects="1" showGuides="1">
      <p:cViewPr varScale="1">
        <p:scale>
          <a:sx n="65" d="100"/>
          <a:sy n="65" d="100"/>
        </p:scale>
        <p:origin x="702" y="6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3.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1.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09495195689648"/>
          <c:y val="0"/>
          <c:w val="0.38195387846668916"/>
          <c:h val="1"/>
        </c:manualLayout>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 or less</c:v>
                </c:pt>
                <c:pt idx="1">
                  <c:v>2-5 years</c:v>
                </c:pt>
                <c:pt idx="2">
                  <c:v>More than 5 years</c:v>
                </c:pt>
              </c:strCache>
            </c:strRef>
          </c:cat>
          <c:val>
            <c:numRef>
              <c:f>Sheet1!$B$2:$B$4</c:f>
              <c:numCache>
                <c:formatCode>0%</c:formatCode>
                <c:ptCount val="3"/>
                <c:pt idx="0">
                  <c:v>0.28378378378379998</c:v>
                </c:pt>
                <c:pt idx="1">
                  <c:v>0.3648648648649</c:v>
                </c:pt>
                <c:pt idx="2">
                  <c:v>0.35135135135139994</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 or less</c:v>
                </c:pt>
                <c:pt idx="1">
                  <c:v>2-5 years</c:v>
                </c:pt>
                <c:pt idx="2">
                  <c:v>More than 5 years</c:v>
                </c:pt>
              </c:strCache>
            </c:strRef>
          </c:cat>
          <c:val>
            <c:numRef>
              <c:f>Sheet1!$C$2:$C$4</c:f>
              <c:numCache>
                <c:formatCode>0%</c:formatCode>
                <c:ptCount val="3"/>
                <c:pt idx="0">
                  <c:v>0.2247191011236</c:v>
                </c:pt>
                <c:pt idx="1">
                  <c:v>0.4157303370787</c:v>
                </c:pt>
                <c:pt idx="2">
                  <c:v>0.35955056179779998</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33007857900728E-2"/>
          <c:y val="3.868621931514038E-2"/>
          <c:w val="0.95993398428419852"/>
          <c:h val="0.62492473271914251"/>
        </c:manualLayout>
      </c:layout>
      <c:barChart>
        <c:barDir val="col"/>
        <c:grouping val="clustered"/>
        <c:varyColors val="0"/>
        <c:ser>
          <c:idx val="0"/>
          <c:order val="0"/>
          <c:tx>
            <c:strRef>
              <c:f>Sheet1!$B$1</c:f>
              <c:strCache>
                <c:ptCount val="1"/>
                <c:pt idx="0">
                  <c:v>1 location</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Sheet1!$B$2:$B$4</c:f>
            </c:numRef>
          </c:val>
          <c:extLst>
            <c:ext xmlns:c16="http://schemas.microsoft.com/office/drawing/2014/chart" uri="{C3380CC4-5D6E-409C-BE32-E72D297353CC}">
              <c16:uniqueId val="{00000000-D3F7-423A-8632-19D5E0F42D46}"/>
            </c:ext>
          </c:extLst>
        </c:ser>
        <c:ser>
          <c:idx val="1"/>
          <c:order val="1"/>
          <c:tx>
            <c:strRef>
              <c:f>Sheet1!$C$1</c:f>
              <c:strCache>
                <c:ptCount val="1"/>
                <c:pt idx="0">
                  <c:v>2+ locations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Sheet1!$C$2:$C$4</c:f>
            </c:numRef>
          </c:val>
          <c:extLst>
            <c:ext xmlns:c16="http://schemas.microsoft.com/office/drawing/2014/chart" uri="{C3380CC4-5D6E-409C-BE32-E72D297353CC}">
              <c16:uniqueId val="{00000001-D3F7-423A-8632-19D5E0F42D46}"/>
            </c:ext>
          </c:extLst>
        </c:ser>
        <c:ser>
          <c:idx val="2"/>
          <c:order val="2"/>
          <c:tx>
            <c:strRef>
              <c:f>Sheet1!$D$1</c:f>
              <c:strCache>
                <c:ptCount val="1"/>
                <c:pt idx="0">
                  <c:v>Avg. Per Location</c:v>
                </c:pt>
              </c:strCache>
            </c:strRef>
          </c:tx>
          <c:spPr>
            <a:solidFill>
              <a:srgbClr val="E28413"/>
            </a:solidFill>
            <a:ln>
              <a:noFill/>
            </a:ln>
            <a:effectLst/>
          </c:spPr>
          <c:invertIfNegative val="0"/>
          <c:dPt>
            <c:idx val="1"/>
            <c:invertIfNegative val="0"/>
            <c:bubble3D val="0"/>
            <c:spPr>
              <a:solidFill>
                <a:srgbClr val="407076"/>
              </a:solidFill>
              <a:ln>
                <a:noFill/>
              </a:ln>
              <a:effectLst/>
            </c:spPr>
            <c:extLst>
              <c:ext xmlns:c16="http://schemas.microsoft.com/office/drawing/2014/chart" uri="{C3380CC4-5D6E-409C-BE32-E72D297353CC}">
                <c16:uniqueId val="{00000003-D3F7-423A-8632-19D5E0F42D46}"/>
              </c:ext>
            </c:extLst>
          </c:dPt>
          <c:dPt>
            <c:idx val="2"/>
            <c:invertIfNegative val="0"/>
            <c:bubble3D val="0"/>
            <c:spPr>
              <a:solidFill>
                <a:srgbClr val="002060"/>
              </a:solidFill>
              <a:ln>
                <a:noFill/>
              </a:ln>
              <a:effectLst/>
            </c:spPr>
            <c:extLst>
              <c:ext xmlns:c16="http://schemas.microsoft.com/office/drawing/2014/chart" uri="{C3380CC4-5D6E-409C-BE32-E72D297353CC}">
                <c16:uniqueId val="{00000005-D3F7-423A-8632-19D5E0F42D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Sheet1!$D$2:$D$4</c:f>
              <c:numCache>
                <c:formatCode>[$$-409]#,##0_);\([$$-409]#,##0\)</c:formatCode>
                <c:ptCount val="3"/>
                <c:pt idx="0">
                  <c:v>364108.68292679999</c:v>
                </c:pt>
                <c:pt idx="1">
                  <c:v>203143.5789474</c:v>
                </c:pt>
                <c:pt idx="2">
                  <c:v>160965.10397939998</c:v>
                </c:pt>
              </c:numCache>
            </c:numRef>
          </c:val>
          <c:extLst>
            <c:ext xmlns:c16="http://schemas.microsoft.com/office/drawing/2014/chart" uri="{C3380CC4-5D6E-409C-BE32-E72D297353CC}">
              <c16:uniqueId val="{00000006-D3F7-423A-8632-19D5E0F42D46}"/>
            </c:ext>
          </c:extLst>
        </c:ser>
        <c:dLbls>
          <c:showLegendKey val="0"/>
          <c:showVal val="0"/>
          <c:showCatName val="0"/>
          <c:showSerName val="0"/>
          <c:showPercent val="0"/>
          <c:showBubbleSize val="0"/>
        </c:dLbls>
        <c:gapWidth val="50"/>
        <c:axId val="484377056"/>
        <c:axId val="484377536"/>
      </c:barChart>
      <c:catAx>
        <c:axId val="4843770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33007857900728E-2"/>
          <c:y val="3.868621931514038E-2"/>
          <c:w val="0.95993398428419852"/>
          <c:h val="0.62492473271914251"/>
        </c:manualLayout>
      </c:layout>
      <c:barChart>
        <c:barDir val="col"/>
        <c:grouping val="clustered"/>
        <c:varyColors val="0"/>
        <c:ser>
          <c:idx val="0"/>
          <c:order val="0"/>
          <c:tx>
            <c:strRef>
              <c:f>Sheet1!$B$1</c:f>
              <c:strCache>
                <c:ptCount val="1"/>
                <c:pt idx="0">
                  <c:v>1 location</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Sheet1!$B$2:$B$4</c:f>
            </c:numRef>
          </c:val>
          <c:extLst>
            <c:ext xmlns:c16="http://schemas.microsoft.com/office/drawing/2014/chart" uri="{C3380CC4-5D6E-409C-BE32-E72D297353CC}">
              <c16:uniqueId val="{00000000-BD43-4234-A31D-E88C08FDC56A}"/>
            </c:ext>
          </c:extLst>
        </c:ser>
        <c:ser>
          <c:idx val="1"/>
          <c:order val="1"/>
          <c:tx>
            <c:strRef>
              <c:f>Sheet1!$C$1</c:f>
              <c:strCache>
                <c:ptCount val="1"/>
                <c:pt idx="0">
                  <c:v>2+ locations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Sheet1!$C$2:$C$4</c:f>
            </c:numRef>
          </c:val>
          <c:extLst>
            <c:ext xmlns:c16="http://schemas.microsoft.com/office/drawing/2014/chart" uri="{C3380CC4-5D6E-409C-BE32-E72D297353CC}">
              <c16:uniqueId val="{00000001-BD43-4234-A31D-E88C08FDC56A}"/>
            </c:ext>
          </c:extLst>
        </c:ser>
        <c:ser>
          <c:idx val="2"/>
          <c:order val="2"/>
          <c:tx>
            <c:strRef>
              <c:f>Sheet1!$D$1</c:f>
              <c:strCache>
                <c:ptCount val="1"/>
                <c:pt idx="0">
                  <c:v>Avg. Per Location</c:v>
                </c:pt>
              </c:strCache>
            </c:strRef>
          </c:tx>
          <c:spPr>
            <a:solidFill>
              <a:srgbClr val="E28413"/>
            </a:solidFill>
            <a:ln>
              <a:noFill/>
            </a:ln>
            <a:effectLst/>
          </c:spPr>
          <c:invertIfNegative val="0"/>
          <c:dPt>
            <c:idx val="1"/>
            <c:invertIfNegative val="0"/>
            <c:bubble3D val="0"/>
            <c:spPr>
              <a:solidFill>
                <a:srgbClr val="407076"/>
              </a:solidFill>
              <a:ln>
                <a:noFill/>
              </a:ln>
              <a:effectLst/>
            </c:spPr>
            <c:extLst>
              <c:ext xmlns:c16="http://schemas.microsoft.com/office/drawing/2014/chart" uri="{C3380CC4-5D6E-409C-BE32-E72D297353CC}">
                <c16:uniqueId val="{00000003-BD43-4234-A31D-E88C08FDC56A}"/>
              </c:ext>
            </c:extLst>
          </c:dPt>
          <c:dPt>
            <c:idx val="2"/>
            <c:invertIfNegative val="0"/>
            <c:bubble3D val="0"/>
            <c:spPr>
              <a:solidFill>
                <a:srgbClr val="002060"/>
              </a:solidFill>
              <a:ln>
                <a:noFill/>
              </a:ln>
              <a:effectLst/>
            </c:spPr>
            <c:extLst>
              <c:ext xmlns:c16="http://schemas.microsoft.com/office/drawing/2014/chart" uri="{C3380CC4-5D6E-409C-BE32-E72D297353CC}">
                <c16:uniqueId val="{00000005-BD43-4234-A31D-E88C08FDC56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Sheet1!$D$2:$D$4</c:f>
              <c:numCache>
                <c:formatCode>_("$"* #,##0_);_("$"* \(#,##0\);_("$"* "-"??_);_(@_)</c:formatCode>
                <c:ptCount val="3"/>
                <c:pt idx="0">
                  <c:v>446654.04615379998</c:v>
                </c:pt>
                <c:pt idx="1">
                  <c:v>281753</c:v>
                </c:pt>
                <c:pt idx="2" formatCode="[$$-409]#,##0_);\([$$-409]#,##0\)">
                  <c:v>164901.04615379998</c:v>
                </c:pt>
              </c:numCache>
            </c:numRef>
          </c:val>
          <c:extLst>
            <c:ext xmlns:c16="http://schemas.microsoft.com/office/drawing/2014/chart" uri="{C3380CC4-5D6E-409C-BE32-E72D297353CC}">
              <c16:uniqueId val="{00000006-BD43-4234-A31D-E88C08FDC56A}"/>
            </c:ext>
          </c:extLst>
        </c:ser>
        <c:dLbls>
          <c:showLegendKey val="0"/>
          <c:showVal val="0"/>
          <c:showCatName val="0"/>
          <c:showSerName val="0"/>
          <c:showPercent val="0"/>
          <c:showBubbleSize val="0"/>
        </c:dLbls>
        <c:gapWidth val="50"/>
        <c:axId val="484377056"/>
        <c:axId val="484377536"/>
      </c:barChart>
      <c:catAx>
        <c:axId val="4843770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594621857903633E-3"/>
          <c:y val="3.5626518907358795E-2"/>
          <c:w val="0.72200052947754989"/>
          <c:h val="0.82099201371789488"/>
        </c:manualLayout>
      </c:layout>
      <c:barChart>
        <c:barDir val="col"/>
        <c:grouping val="percentStacked"/>
        <c:varyColors val="0"/>
        <c:ser>
          <c:idx val="0"/>
          <c:order val="0"/>
          <c:tx>
            <c:strRef>
              <c:f>Sheet1!$A$2</c:f>
              <c:strCache>
                <c:ptCount val="1"/>
                <c:pt idx="0">
                  <c:v>Less than 6 months</c:v>
                </c:pt>
              </c:strCache>
            </c:strRef>
          </c:tx>
          <c:spPr>
            <a:solidFill>
              <a:srgbClr val="143740"/>
            </a:solidFill>
            <a:ln>
              <a:noFill/>
            </a:ln>
          </c:spPr>
          <c:invertIfNegative val="0"/>
          <c:dPt>
            <c:idx val="0"/>
            <c:invertIfNegative val="0"/>
            <c:bubble3D val="0"/>
            <c:extLst>
              <c:ext xmlns:c16="http://schemas.microsoft.com/office/drawing/2014/chart" uri="{C3380CC4-5D6E-409C-BE32-E72D297353CC}">
                <c16:uniqueId val="{00000000-C4A1-40EF-9A27-3A00730533CF}"/>
              </c:ext>
            </c:extLst>
          </c:dPt>
          <c:dPt>
            <c:idx val="1"/>
            <c:invertIfNegative val="0"/>
            <c:bubble3D val="0"/>
            <c:extLst>
              <c:ext xmlns:c16="http://schemas.microsoft.com/office/drawing/2014/chart" uri="{C3380CC4-5D6E-409C-BE32-E72D297353CC}">
                <c16:uniqueId val="{00000001-C4A1-40EF-9A27-3A00730533CF}"/>
              </c:ext>
            </c:extLst>
          </c:dPt>
          <c:dPt>
            <c:idx val="2"/>
            <c:invertIfNegative val="0"/>
            <c:bubble3D val="0"/>
            <c:extLst>
              <c:ext xmlns:c16="http://schemas.microsoft.com/office/drawing/2014/chart" uri="{C3380CC4-5D6E-409C-BE32-E72D297353CC}">
                <c16:uniqueId val="{00000002-C4A1-40EF-9A27-3A00730533CF}"/>
              </c:ext>
            </c:extLst>
          </c:dPt>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Sheet1!$B$2:$F$2</c:f>
              <c:numCache>
                <c:formatCode>0%</c:formatCode>
                <c:ptCount val="5"/>
                <c:pt idx="0">
                  <c:v>0.45</c:v>
                </c:pt>
                <c:pt idx="1">
                  <c:v>0.16666666666669999</c:v>
                </c:pt>
                <c:pt idx="2">
                  <c:v>0.28571428571430002</c:v>
                </c:pt>
                <c:pt idx="3">
                  <c:v>0.44444444444440001</c:v>
                </c:pt>
                <c:pt idx="4">
                  <c:v>0.35714285714290001</c:v>
                </c:pt>
              </c:numCache>
            </c:numRef>
          </c:val>
          <c:extLst>
            <c:ext xmlns:c16="http://schemas.microsoft.com/office/drawing/2014/chart" uri="{C3380CC4-5D6E-409C-BE32-E72D297353CC}">
              <c16:uniqueId val="{00000003-C4A1-40EF-9A27-3A00730533CF}"/>
            </c:ext>
          </c:extLst>
        </c:ser>
        <c:ser>
          <c:idx val="1"/>
          <c:order val="1"/>
          <c:tx>
            <c:strRef>
              <c:f>Sheet1!$A$3</c:f>
              <c:strCache>
                <c:ptCount val="1"/>
                <c:pt idx="0">
                  <c:v>6 months to a year</c:v>
                </c:pt>
              </c:strCache>
            </c:strRef>
          </c:tx>
          <c:spPr>
            <a:solidFill>
              <a:srgbClr val="266678"/>
            </a:solidFill>
          </c:spPr>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Sheet1!$B$3:$F$3</c:f>
              <c:numCache>
                <c:formatCode>0%</c:formatCode>
                <c:ptCount val="5"/>
                <c:pt idx="0">
                  <c:v>0.2</c:v>
                </c:pt>
                <c:pt idx="1">
                  <c:v>0.33333333333330001</c:v>
                </c:pt>
                <c:pt idx="2">
                  <c:v>0.42857142857140001</c:v>
                </c:pt>
                <c:pt idx="3">
                  <c:v>0.22222222222220001</c:v>
                </c:pt>
                <c:pt idx="4">
                  <c:v>0.21428571428570001</c:v>
                </c:pt>
              </c:numCache>
            </c:numRef>
          </c:val>
          <c:extLst>
            <c:ext xmlns:c16="http://schemas.microsoft.com/office/drawing/2014/chart" uri="{C3380CC4-5D6E-409C-BE32-E72D297353CC}">
              <c16:uniqueId val="{00000004-C4A1-40EF-9A27-3A00730533CF}"/>
            </c:ext>
          </c:extLst>
        </c:ser>
        <c:ser>
          <c:idx val="2"/>
          <c:order val="2"/>
          <c:tx>
            <c:strRef>
              <c:f>Sheet1!$A$4</c:f>
              <c:strCache>
                <c:ptCount val="1"/>
                <c:pt idx="0">
                  <c:v>1-2 years</c:v>
                </c:pt>
              </c:strCache>
            </c:strRef>
          </c:tx>
          <c:spPr>
            <a:solidFill>
              <a:srgbClr val="41A7C3"/>
            </a:soli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Sheet1!$B$4:$F$4</c:f>
              <c:numCache>
                <c:formatCode>0%</c:formatCode>
                <c:ptCount val="5"/>
                <c:pt idx="0">
                  <c:v>0.22500000000000001</c:v>
                </c:pt>
                <c:pt idx="1">
                  <c:v>0.5</c:v>
                </c:pt>
                <c:pt idx="2">
                  <c:v>0.28571428571430002</c:v>
                </c:pt>
                <c:pt idx="3">
                  <c:v>0.22222222222220001</c:v>
                </c:pt>
                <c:pt idx="4">
                  <c:v>0.28571428571430002</c:v>
                </c:pt>
              </c:numCache>
            </c:numRef>
          </c:val>
          <c:extLst>
            <c:ext xmlns:c16="http://schemas.microsoft.com/office/drawing/2014/chart" uri="{C3380CC4-5D6E-409C-BE32-E72D297353CC}">
              <c16:uniqueId val="{00000005-C4A1-40EF-9A27-3A00730533CF}"/>
            </c:ext>
          </c:extLst>
        </c:ser>
        <c:ser>
          <c:idx val="3"/>
          <c:order val="3"/>
          <c:tx>
            <c:strRef>
              <c:f>Sheet1!$A$5</c:f>
              <c:strCache>
                <c:ptCount val="1"/>
                <c:pt idx="0">
                  <c:v>More than 2 years</c:v>
                </c:pt>
              </c:strCache>
            </c:strRef>
          </c:tx>
          <c:spPr>
            <a:solidFill>
              <a:srgbClr val="5B9BD5">
                <a:lumMod val="60000"/>
                <a:lumOff val="40000"/>
              </a:srgbClr>
            </a:soli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Sheet1!$B$5:$F$5</c:f>
              <c:numCache>
                <c:formatCode>0%</c:formatCode>
                <c:ptCount val="5"/>
                <c:pt idx="0">
                  <c:v>0.125</c:v>
                </c:pt>
                <c:pt idx="1">
                  <c:v>0</c:v>
                </c:pt>
                <c:pt idx="2">
                  <c:v>0</c:v>
                </c:pt>
                <c:pt idx="3">
                  <c:v>0.1111111111111</c:v>
                </c:pt>
                <c:pt idx="4">
                  <c:v>0.14285714285709999</c:v>
                </c:pt>
              </c:numCache>
            </c:numRef>
          </c:val>
          <c:extLst>
            <c:ext xmlns:c16="http://schemas.microsoft.com/office/drawing/2014/chart" uri="{C3380CC4-5D6E-409C-BE32-E72D297353CC}">
              <c16:uniqueId val="{00000006-C4A1-40EF-9A27-3A00730533CF}"/>
            </c:ext>
          </c:extLst>
        </c:ser>
        <c:dLbls>
          <c:showLegendKey val="0"/>
          <c:showVal val="1"/>
          <c:showCatName val="0"/>
          <c:showSerName val="0"/>
          <c:showPercent val="0"/>
          <c:showBubbleSize val="0"/>
        </c:dLbls>
        <c:gapWidth val="30"/>
        <c:overlap val="100"/>
        <c:axId val="270036992"/>
        <c:axId val="270038528"/>
      </c:barChart>
      <c:catAx>
        <c:axId val="270036992"/>
        <c:scaling>
          <c:orientation val="minMax"/>
        </c:scaling>
        <c:delete val="0"/>
        <c:axPos val="b"/>
        <c:numFmt formatCode="General" sourceLinked="0"/>
        <c:majorTickMark val="out"/>
        <c:minorTickMark val="none"/>
        <c:tickLblPos val="nextTo"/>
        <c:spPr>
          <a:ln w="2388">
            <a:noFill/>
            <a:prstDash val="solid"/>
          </a:ln>
        </c:spPr>
        <c:txPr>
          <a:bodyPr rot="0" vert="horz"/>
          <a:lstStyle/>
          <a:p>
            <a:pPr>
              <a:defRPr sz="1800"/>
            </a:pPr>
            <a:endParaRPr lang="en-US"/>
          </a:p>
        </c:txPr>
        <c:crossAx val="270038528"/>
        <c:crosses val="autoZero"/>
        <c:auto val="1"/>
        <c:lblAlgn val="ctr"/>
        <c:lblOffset val="100"/>
        <c:noMultiLvlLbl val="0"/>
      </c:catAx>
      <c:valAx>
        <c:axId val="270038528"/>
        <c:scaling>
          <c:orientation val="minMax"/>
          <c:min val="0"/>
        </c:scaling>
        <c:delete val="1"/>
        <c:axPos val="l"/>
        <c:numFmt formatCode="0%" sourceLinked="1"/>
        <c:majorTickMark val="out"/>
        <c:minorTickMark val="none"/>
        <c:tickLblPos val="nextTo"/>
        <c:crossAx val="270036992"/>
        <c:crosses val="autoZero"/>
        <c:crossBetween val="between"/>
      </c:valAx>
      <c:spPr>
        <a:noFill/>
        <a:ln w="19104">
          <a:noFill/>
        </a:ln>
      </c:spPr>
    </c:plotArea>
    <c:legend>
      <c:legendPos val="r"/>
      <c:layout>
        <c:manualLayout>
          <c:xMode val="edge"/>
          <c:yMode val="edge"/>
          <c:x val="0.71228465739812441"/>
          <c:y val="0"/>
          <c:w val="0.2877153426018757"/>
          <c:h val="0.85957520280487565"/>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9146055206498147E-3"/>
          <c:w val="0.9691335901924133"/>
          <c:h val="0.7576228096188512"/>
        </c:manualLayout>
      </c:layout>
      <c:barChart>
        <c:barDir val="col"/>
        <c:grouping val="clustered"/>
        <c:varyColors val="0"/>
        <c:ser>
          <c:idx val="1"/>
          <c:order val="0"/>
          <c:tx>
            <c:strRef>
              <c:f>Sheet1!$B$1</c:f>
              <c:strCache>
                <c:ptCount val="1"/>
                <c:pt idx="0">
                  <c:v>Average </c:v>
                </c:pt>
              </c:strCache>
            </c:strRef>
          </c:tx>
          <c:spPr>
            <a:solidFill>
              <a:srgbClr val="407076"/>
            </a:solidFill>
            <a:ln>
              <a:noFill/>
            </a:ln>
            <a:effectLst/>
          </c:spPr>
          <c:invertIfNegative val="0"/>
          <c:dLbls>
            <c:dLbl>
              <c:idx val="3"/>
              <c:layout>
                <c:manualLayout>
                  <c:x val="3.4931221250503433E-3"/>
                  <c:y val="0.1595495111595704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0-15EE-4EEC-9C0F-C3286E77EC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Full-time</c:v>
                </c:pt>
                <c:pt idx="1">
                  <c:v>Part-time</c:v>
                </c:pt>
                <c:pt idx="2">
                  <c:v>Temporary</c:v>
                </c:pt>
                <c:pt idx="3">
                  <c:v>Management/ Operations</c:v>
                </c:pt>
                <c:pt idx="4">
                  <c:v>Total </c:v>
                </c:pt>
              </c:strCache>
            </c:strRef>
          </c:cat>
          <c:val>
            <c:numRef>
              <c:f>Sheet1!$B$2:$B$7</c:f>
              <c:numCache>
                <c:formatCode>0.0</c:formatCode>
                <c:ptCount val="5"/>
                <c:pt idx="0">
                  <c:v>4.2982456140350003</c:v>
                </c:pt>
                <c:pt idx="1">
                  <c:v>3.5961538461539999</c:v>
                </c:pt>
                <c:pt idx="2">
                  <c:v>4.2777777777779997</c:v>
                </c:pt>
                <c:pt idx="3">
                  <c:v>2.2195121951219998</c:v>
                </c:pt>
                <c:pt idx="4">
                  <c:v>12.875</c:v>
                </c:pt>
              </c:numCache>
            </c:numRef>
          </c:val>
          <c:extLst>
            <c:ext xmlns:c16="http://schemas.microsoft.com/office/drawing/2014/chart" uri="{C3380CC4-5D6E-409C-BE32-E72D297353CC}">
              <c16:uniqueId val="{00000000-462D-4971-83E3-D86290C1DBBB}"/>
            </c:ext>
          </c:extLst>
        </c:ser>
        <c:ser>
          <c:idx val="2"/>
          <c:order val="1"/>
          <c:tx>
            <c:strRef>
              <c:f>Sheet1!$C$1</c:f>
              <c:strCache>
                <c:ptCount val="1"/>
                <c:pt idx="0">
                  <c:v>Median</c:v>
                </c:pt>
              </c:strCache>
            </c:strRef>
          </c:tx>
          <c:spPr>
            <a:solidFill>
              <a:srgbClr val="0A2463"/>
            </a:solidFill>
            <a:ln>
              <a:noFill/>
            </a:ln>
            <a:effectLst/>
          </c:spPr>
          <c:invertIfNegative val="0"/>
          <c:dLbls>
            <c:dLbl>
              <c:idx val="0"/>
              <c:layout>
                <c:manualLayout>
                  <c:x val="-5.2396831875757069E-3"/>
                  <c:y val="0.1476703523067022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5-15EE-4EEC-9C0F-C3286E77EC1C}"/>
                </c:ext>
              </c:extLst>
            </c:dLbl>
            <c:dLbl>
              <c:idx val="1"/>
              <c:layout>
                <c:manualLayout>
                  <c:x val="-5.2396831875757069E-3"/>
                  <c:y val="0.1703462684404204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294568709967269"/>
                    </c:manualLayout>
                  </c15:layout>
                </c:ext>
                <c:ext xmlns:c16="http://schemas.microsoft.com/office/drawing/2014/chart" uri="{C3380CC4-5D6E-409C-BE32-E72D297353CC}">
                  <c16:uniqueId val="{00000004-15EE-4EEC-9C0F-C3286E77EC1C}"/>
                </c:ext>
              </c:extLst>
            </c:dLbl>
            <c:dLbl>
              <c:idx val="2"/>
              <c:layout>
                <c:manualLayout>
                  <c:x val="-3.4931221250504717E-3"/>
                  <c:y val="0.143288471922944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5840864605188087"/>
                    </c:manualLayout>
                  </c15:layout>
                </c:ext>
                <c:ext xmlns:c16="http://schemas.microsoft.com/office/drawing/2014/chart" uri="{C3380CC4-5D6E-409C-BE32-E72D297353CC}">
                  <c16:uniqueId val="{00000003-15EE-4EEC-9C0F-C3286E77EC1C}"/>
                </c:ext>
              </c:extLst>
            </c:dLbl>
            <c:dLbl>
              <c:idx val="3"/>
              <c:layout>
                <c:manualLayout>
                  <c:x val="3.4931221250503433E-3"/>
                  <c:y val="0.14328829940117679"/>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2-15EE-4EEC-9C0F-C3286E77EC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Full-time</c:v>
                </c:pt>
                <c:pt idx="1">
                  <c:v>Part-time</c:v>
                </c:pt>
                <c:pt idx="2">
                  <c:v>Temporary</c:v>
                </c:pt>
                <c:pt idx="3">
                  <c:v>Management/ Operations</c:v>
                </c:pt>
                <c:pt idx="4">
                  <c:v>Total </c:v>
                </c:pt>
              </c:strCache>
            </c:strRef>
          </c:cat>
          <c:val>
            <c:numRef>
              <c:f>Sheet1!$C$2:$C$7</c:f>
              <c:numCache>
                <c:formatCode>0.0</c:formatCode>
                <c:ptCount val="5"/>
                <c:pt idx="0">
                  <c:v>2</c:v>
                </c:pt>
                <c:pt idx="1">
                  <c:v>2.5</c:v>
                </c:pt>
                <c:pt idx="2">
                  <c:v>2</c:v>
                </c:pt>
                <c:pt idx="3">
                  <c:v>2</c:v>
                </c:pt>
                <c:pt idx="4">
                  <c:v>7.5</c:v>
                </c:pt>
              </c:numCache>
            </c:numRef>
          </c:val>
          <c:extLst>
            <c:ext xmlns:c16="http://schemas.microsoft.com/office/drawing/2014/chart" uri="{C3380CC4-5D6E-409C-BE32-E72D297353CC}">
              <c16:uniqueId val="{00000001-462D-4971-83E3-D86290C1DBBB}"/>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r"/>
      <c:layout>
        <c:manualLayout>
          <c:xMode val="edge"/>
          <c:yMode val="edge"/>
          <c:x val="0.22509857755666288"/>
          <c:y val="0.23398459351864506"/>
          <c:w val="0.14037482575646723"/>
          <c:h val="0.238238831930001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126272968470127E-2"/>
          <c:y val="6.8822751609476943E-2"/>
          <c:w val="0.96174745406305973"/>
          <c:h val="0.61480147321085477"/>
        </c:manualLayout>
      </c:layout>
      <c:barChart>
        <c:barDir val="col"/>
        <c:grouping val="clustered"/>
        <c:varyColors val="0"/>
        <c:ser>
          <c:idx val="0"/>
          <c:order val="0"/>
          <c:tx>
            <c:strRef>
              <c:f>Sheet1!$B$1</c:f>
              <c:strCache>
                <c:ptCount val="1"/>
                <c:pt idx="0">
                  <c:v>All Year</c:v>
                </c:pt>
              </c:strCache>
            </c:strRef>
          </c:tx>
          <c:spPr>
            <a:solidFill>
              <a:srgbClr val="E28413"/>
            </a:solidFill>
            <a:ln>
              <a:noFill/>
            </a:ln>
            <a:effectLst/>
          </c:spPr>
          <c:invertIfNegative val="0"/>
          <c:dPt>
            <c:idx val="0"/>
            <c:invertIfNegative val="0"/>
            <c:bubble3D val="0"/>
            <c:spPr>
              <a:solidFill>
                <a:srgbClr val="E28413"/>
              </a:solidFill>
              <a:ln>
                <a:noFill/>
              </a:ln>
              <a:effectLst/>
            </c:spPr>
            <c:extLst>
              <c:ext xmlns:c16="http://schemas.microsoft.com/office/drawing/2014/chart" uri="{C3380CC4-5D6E-409C-BE32-E72D297353CC}">
                <c16:uniqueId val="{00000001-78E2-432F-9CAE-D92A7C260D92}"/>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78E2-432F-9CAE-D92A7C260D92}"/>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8E2-432F-9CAE-D92A7C260D92}"/>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90AA-4193-97A3-3007641C493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Increase staffing</c:v>
                </c:pt>
                <c:pt idx="1">
                  <c:v>Keep staffing the same</c:v>
                </c:pt>
                <c:pt idx="2">
                  <c:v>Decrease staffing</c:v>
                </c:pt>
                <c:pt idx="3">
                  <c:v>Uncertain at this point</c:v>
                </c:pt>
              </c:strCache>
            </c:strRef>
          </c:cat>
          <c:val>
            <c:numRef>
              <c:f>Sheet1!$B$2:$B$5</c:f>
              <c:numCache>
                <c:formatCode>0%</c:formatCode>
                <c:ptCount val="4"/>
                <c:pt idx="0">
                  <c:v>0.38271604938269999</c:v>
                </c:pt>
                <c:pt idx="1">
                  <c:v>0.43209876543210002</c:v>
                </c:pt>
                <c:pt idx="2">
                  <c:v>2.469135802469E-2</c:v>
                </c:pt>
                <c:pt idx="3">
                  <c:v>0.16049382716050001</c:v>
                </c:pt>
              </c:numCache>
            </c:numRef>
          </c:val>
          <c:extLst>
            <c:ext xmlns:c16="http://schemas.microsoft.com/office/drawing/2014/chart" uri="{C3380CC4-5D6E-409C-BE32-E72D297353CC}">
              <c16:uniqueId val="{00000002-78E2-432F-9CAE-D92A7C260D92}"/>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42062626694351E-2"/>
          <c:y val="0.17072359018706482"/>
          <c:w val="0.96184746222127238"/>
          <c:h val="0.59081807837604117"/>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Cabin or tiny home</c:v>
                </c:pt>
                <c:pt idx="2">
                  <c:v>Dome</c:v>
                </c:pt>
                <c:pt idx="3">
                  <c:v>Treehouse</c:v>
                </c:pt>
                <c:pt idx="4">
                  <c:v>Airstream</c:v>
                </c:pt>
                <c:pt idx="5">
                  <c:v>Yurt</c:v>
                </c:pt>
                <c:pt idx="6">
                  <c:v>Tent (all types)</c:v>
                </c:pt>
                <c:pt idx="7">
                  <c:v>Covered wagon</c:v>
                </c:pt>
                <c:pt idx="8">
                  <c:v>Teepee</c:v>
                </c:pt>
              </c:strCache>
            </c:strRef>
          </c:cat>
          <c:val>
            <c:numRef>
              <c:f>Sheet1!$B$2:$B$10</c:f>
              <c:numCache>
                <c:formatCode>"$"#,##0</c:formatCode>
                <c:ptCount val="9"/>
                <c:pt idx="0">
                  <c:v>208.51249999999999</c:v>
                </c:pt>
                <c:pt idx="1">
                  <c:v>289.8</c:v>
                </c:pt>
                <c:pt idx="2">
                  <c:v>261.39999999999998</c:v>
                </c:pt>
                <c:pt idx="3">
                  <c:v>246.2</c:v>
                </c:pt>
                <c:pt idx="4">
                  <c:v>227.3</c:v>
                </c:pt>
                <c:pt idx="5">
                  <c:v>194.1</c:v>
                </c:pt>
                <c:pt idx="6">
                  <c:v>181.5</c:v>
                </c:pt>
                <c:pt idx="7">
                  <c:v>162.5</c:v>
                </c:pt>
                <c:pt idx="8">
                  <c:v>105.3</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Cabin or tiny home</c:v>
                </c:pt>
                <c:pt idx="2">
                  <c:v>Dome</c:v>
                </c:pt>
                <c:pt idx="3">
                  <c:v>Treehouse</c:v>
                </c:pt>
                <c:pt idx="4">
                  <c:v>Airstream</c:v>
                </c:pt>
                <c:pt idx="5">
                  <c:v>Yurt</c:v>
                </c:pt>
                <c:pt idx="6">
                  <c:v>Tent (all types)</c:v>
                </c:pt>
                <c:pt idx="7">
                  <c:v>Covered wagon</c:v>
                </c:pt>
                <c:pt idx="8">
                  <c:v>Teepee</c:v>
                </c:pt>
              </c:strCache>
            </c:strRef>
          </c:cat>
          <c:val>
            <c:numRef>
              <c:f>Sheet1!$C$2:$C$10</c:f>
              <c:numCache>
                <c:formatCode>"$"#,##0</c:formatCode>
                <c:ptCount val="9"/>
                <c:pt idx="0">
                  <c:v>227</c:v>
                </c:pt>
                <c:pt idx="1">
                  <c:v>292</c:v>
                </c:pt>
                <c:pt idx="2">
                  <c:v>273</c:v>
                </c:pt>
                <c:pt idx="3">
                  <c:v>258</c:v>
                </c:pt>
                <c:pt idx="4">
                  <c:v>234</c:v>
                </c:pt>
                <c:pt idx="5">
                  <c:v>202</c:v>
                </c:pt>
                <c:pt idx="6">
                  <c:v>192</c:v>
                </c:pt>
                <c:pt idx="7">
                  <c:v>210</c:v>
                </c:pt>
                <c:pt idx="8">
                  <c:v>155</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t"/>
      <c:layout>
        <c:manualLayout>
          <c:xMode val="edge"/>
          <c:yMode val="edge"/>
          <c:x val="0.5303254640879338"/>
          <c:y val="0.22935495388723029"/>
          <c:w val="0.18213781204617904"/>
          <c:h val="0.117309724498210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404995816765952E-2"/>
          <c:y val="0.22862522198569196"/>
          <c:w val="0.92990356728309831"/>
          <c:h val="0.59894125496193951"/>
        </c:manualLayout>
      </c:layout>
      <c:barChart>
        <c:barDir val="col"/>
        <c:grouping val="clustered"/>
        <c:varyColors val="0"/>
        <c:ser>
          <c:idx val="0"/>
          <c:order val="0"/>
          <c:tx>
            <c:strRef>
              <c:f>Sheet1!$B$1</c:f>
              <c:strCache>
                <c:ptCount val="1"/>
                <c:pt idx="0">
                  <c:v>2023</c:v>
                </c:pt>
              </c:strCache>
            </c:strRef>
          </c:tx>
          <c:spPr>
            <a:solidFill>
              <a:srgbClr val="E28413"/>
            </a:solidFill>
            <a:ln>
              <a:noFill/>
            </a:ln>
            <a:effectLst/>
          </c:spPr>
          <c:invertIfNegative val="0"/>
          <c:dPt>
            <c:idx val="1"/>
            <c:invertIfNegative val="0"/>
            <c:bubble3D val="0"/>
            <c:spPr>
              <a:solidFill>
                <a:srgbClr val="E28413"/>
              </a:solidFill>
              <a:ln>
                <a:noFill/>
              </a:ln>
              <a:effectLst/>
            </c:spPr>
            <c:extLst>
              <c:ext xmlns:c16="http://schemas.microsoft.com/office/drawing/2014/chart" uri="{C3380CC4-5D6E-409C-BE32-E72D297353CC}">
                <c16:uniqueId val="{00000001-4941-4B28-AE6C-C75334706C83}"/>
              </c:ext>
            </c:extLst>
          </c:dPt>
          <c:dPt>
            <c:idx val="2"/>
            <c:invertIfNegative val="0"/>
            <c:bubble3D val="0"/>
            <c:spPr>
              <a:solidFill>
                <a:srgbClr val="E28413"/>
              </a:solidFill>
              <a:ln>
                <a:noFill/>
              </a:ln>
              <a:effectLst/>
            </c:spPr>
            <c:extLst>
              <c:ext xmlns:c16="http://schemas.microsoft.com/office/drawing/2014/chart" uri="{C3380CC4-5D6E-409C-BE32-E72D297353CC}">
                <c16:uniqueId val="{00000003-4941-4B28-AE6C-C75334706C83}"/>
              </c:ext>
            </c:extLst>
          </c:dPt>
          <c:dPt>
            <c:idx val="3"/>
            <c:invertIfNegative val="0"/>
            <c:bubble3D val="0"/>
            <c:spPr>
              <a:solidFill>
                <a:srgbClr val="E28413"/>
              </a:solidFill>
              <a:ln>
                <a:noFill/>
              </a:ln>
              <a:effectLst/>
            </c:spPr>
            <c:extLst>
              <c:ext xmlns:c16="http://schemas.microsoft.com/office/drawing/2014/chart" uri="{C3380CC4-5D6E-409C-BE32-E72D297353CC}">
                <c16:uniqueId val="{00000005-4941-4B28-AE6C-C75334706C83}"/>
              </c:ext>
            </c:extLst>
          </c:dPt>
          <c:dPt>
            <c:idx val="4"/>
            <c:invertIfNegative val="0"/>
            <c:bubble3D val="0"/>
            <c:spPr>
              <a:solidFill>
                <a:srgbClr val="E28413"/>
              </a:solidFill>
              <a:ln>
                <a:noFill/>
              </a:ln>
              <a:effectLst/>
            </c:spPr>
            <c:extLst>
              <c:ext xmlns:c16="http://schemas.microsoft.com/office/drawing/2014/chart" uri="{C3380CC4-5D6E-409C-BE32-E72D297353CC}">
                <c16:uniqueId val="{00000007-4941-4B28-AE6C-C75334706C83}"/>
              </c:ext>
            </c:extLst>
          </c:dPt>
          <c:dPt>
            <c:idx val="5"/>
            <c:invertIfNegative val="0"/>
            <c:bubble3D val="0"/>
            <c:spPr>
              <a:solidFill>
                <a:srgbClr val="E28413"/>
              </a:solidFill>
              <a:ln>
                <a:noFill/>
              </a:ln>
              <a:effectLst/>
            </c:spPr>
            <c:extLst>
              <c:ext xmlns:c16="http://schemas.microsoft.com/office/drawing/2014/chart" uri="{C3380CC4-5D6E-409C-BE32-E72D297353CC}">
                <c16:uniqueId val="{00000009-4941-4B28-AE6C-C75334706C83}"/>
              </c:ext>
            </c:extLst>
          </c:dPt>
          <c:dPt>
            <c:idx val="6"/>
            <c:invertIfNegative val="0"/>
            <c:bubble3D val="0"/>
            <c:spPr>
              <a:solidFill>
                <a:srgbClr val="E28413"/>
              </a:solidFill>
              <a:ln>
                <a:noFill/>
              </a:ln>
              <a:effectLst/>
            </c:spPr>
            <c:extLst>
              <c:ext xmlns:c16="http://schemas.microsoft.com/office/drawing/2014/chart" uri="{C3380CC4-5D6E-409C-BE32-E72D297353CC}">
                <c16:uniqueId val="{0000000B-4941-4B28-AE6C-C75334706C83}"/>
              </c:ext>
            </c:extLst>
          </c:dPt>
          <c:dPt>
            <c:idx val="7"/>
            <c:invertIfNegative val="0"/>
            <c:bubble3D val="0"/>
            <c:spPr>
              <a:solidFill>
                <a:srgbClr val="E28413"/>
              </a:solidFill>
              <a:ln>
                <a:noFill/>
              </a:ln>
              <a:effectLst/>
            </c:spPr>
            <c:extLst>
              <c:ext xmlns:c16="http://schemas.microsoft.com/office/drawing/2014/chart" uri="{C3380CC4-5D6E-409C-BE32-E72D297353CC}">
                <c16:uniqueId val="{0000000D-4941-4B28-AE6C-C75334706C83}"/>
              </c:ext>
            </c:extLst>
          </c:dPt>
          <c:dPt>
            <c:idx val="8"/>
            <c:invertIfNegative val="0"/>
            <c:bubble3D val="0"/>
            <c:spPr>
              <a:solidFill>
                <a:srgbClr val="E28413"/>
              </a:solidFill>
              <a:ln>
                <a:noFill/>
              </a:ln>
              <a:effectLst/>
            </c:spPr>
            <c:extLst>
              <c:ext xmlns:c16="http://schemas.microsoft.com/office/drawing/2014/chart" uri="{C3380CC4-5D6E-409C-BE32-E72D297353CC}">
                <c16:uniqueId val="{0000000F-4941-4B28-AE6C-C75334706C8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Northeast</c:v>
                </c:pt>
                <c:pt idx="1">
                  <c:v>Midwest</c:v>
                </c:pt>
                <c:pt idx="2">
                  <c:v>South</c:v>
                </c:pt>
                <c:pt idx="3">
                  <c:v>West</c:v>
                </c:pt>
              </c:strCache>
            </c:strRef>
          </c:cat>
          <c:val>
            <c:numRef>
              <c:f>Sheet1!$B$2:$B$5</c:f>
              <c:numCache>
                <c:formatCode>"$"#,##0</c:formatCode>
                <c:ptCount val="4"/>
                <c:pt idx="0">
                  <c:v>258</c:v>
                </c:pt>
                <c:pt idx="1">
                  <c:v>246.16277777778336</c:v>
                </c:pt>
                <c:pt idx="2">
                  <c:v>215.20476190476251</c:v>
                </c:pt>
                <c:pt idx="3">
                  <c:v>222</c:v>
                </c:pt>
              </c:numCache>
            </c:numRef>
          </c:val>
          <c:extLst>
            <c:ext xmlns:c16="http://schemas.microsoft.com/office/drawing/2014/chart" uri="{C3380CC4-5D6E-409C-BE32-E72D297353CC}">
              <c16:uniqueId val="{00000010-4941-4B28-AE6C-C75334706C83}"/>
            </c:ext>
          </c:extLst>
        </c:ser>
        <c:ser>
          <c:idx val="1"/>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Northeast</c:v>
                </c:pt>
                <c:pt idx="1">
                  <c:v>Midwest</c:v>
                </c:pt>
                <c:pt idx="2">
                  <c:v>South</c:v>
                </c:pt>
                <c:pt idx="3">
                  <c:v>West</c:v>
                </c:pt>
              </c:strCache>
            </c:strRef>
          </c:cat>
          <c:val>
            <c:numRef>
              <c:f>Sheet1!$C$2:$C$5</c:f>
              <c:numCache>
                <c:formatCode>_("$"* #,##0_);_("$"* \(#,##0\);_("$"* "-"??_);_(@_)</c:formatCode>
                <c:ptCount val="4"/>
                <c:pt idx="0">
                  <c:v>265</c:v>
                </c:pt>
                <c:pt idx="1">
                  <c:v>253</c:v>
                </c:pt>
                <c:pt idx="2">
                  <c:v>221</c:v>
                </c:pt>
                <c:pt idx="3">
                  <c:v>241.92857142857142</c:v>
                </c:pt>
              </c:numCache>
            </c:numRef>
          </c:val>
          <c:extLst>
            <c:ext xmlns:c16="http://schemas.microsoft.com/office/drawing/2014/chart" uri="{C3380CC4-5D6E-409C-BE32-E72D297353CC}">
              <c16:uniqueId val="{00000010-6A17-4744-8EDD-D50FCC291D7C}"/>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t"/>
      <c:layout>
        <c:manualLayout>
          <c:xMode val="edge"/>
          <c:yMode val="edge"/>
          <c:x val="0.5157191664871188"/>
          <c:y val="0.21546449777049384"/>
          <c:w val="0.16532658606129627"/>
          <c:h val="0.109781566056883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404995816765952E-2"/>
          <c:y val="0"/>
          <c:w val="0.92990356728309831"/>
          <c:h val="0.75605403047428366"/>
        </c:manualLayout>
      </c:layout>
      <c:barChart>
        <c:barDir val="col"/>
        <c:grouping val="clustered"/>
        <c:varyColors val="0"/>
        <c:ser>
          <c:idx val="0"/>
          <c:order val="0"/>
          <c:tx>
            <c:strRef>
              <c:f>Sheet1!$B$1</c:f>
              <c:strCache>
                <c:ptCount val="1"/>
                <c:pt idx="0">
                  <c:v>2024</c:v>
                </c:pt>
              </c:strCache>
            </c:strRef>
          </c:tx>
          <c:spPr>
            <a:solidFill>
              <a:srgbClr val="E28413"/>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12-5155-4841-8017-D505FA93FCFE}"/>
              </c:ext>
            </c:extLst>
          </c:dPt>
          <c:dPt>
            <c:idx val="1"/>
            <c:invertIfNegative val="0"/>
            <c:bubble3D val="0"/>
            <c:spPr>
              <a:solidFill>
                <a:srgbClr val="C0504D"/>
              </a:solidFill>
              <a:ln>
                <a:noFill/>
              </a:ln>
              <a:effectLst/>
            </c:spPr>
            <c:extLst>
              <c:ext xmlns:c16="http://schemas.microsoft.com/office/drawing/2014/chart" uri="{C3380CC4-5D6E-409C-BE32-E72D297353CC}">
                <c16:uniqueId val="{00000001-5155-4841-8017-D505FA93FCFE}"/>
              </c:ext>
            </c:extLst>
          </c:dPt>
          <c:dPt>
            <c:idx val="2"/>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5155-4841-8017-D505FA93FCFE}"/>
              </c:ext>
            </c:extLst>
          </c:dPt>
          <c:dPt>
            <c:idx val="3"/>
            <c:invertIfNegative val="0"/>
            <c:bubble3D val="0"/>
            <c:spPr>
              <a:solidFill>
                <a:srgbClr val="E28413"/>
              </a:solidFill>
              <a:ln>
                <a:noFill/>
              </a:ln>
              <a:effectLst/>
            </c:spPr>
            <c:extLst>
              <c:ext xmlns:c16="http://schemas.microsoft.com/office/drawing/2014/chart" uri="{C3380CC4-5D6E-409C-BE32-E72D297353CC}">
                <c16:uniqueId val="{00000005-5155-4841-8017-D505FA93FCFE}"/>
              </c:ext>
            </c:extLst>
          </c:dPt>
          <c:dPt>
            <c:idx val="4"/>
            <c:invertIfNegative val="0"/>
            <c:bubble3D val="0"/>
            <c:spPr>
              <a:solidFill>
                <a:srgbClr val="E28413"/>
              </a:solidFill>
              <a:ln>
                <a:noFill/>
              </a:ln>
              <a:effectLst/>
            </c:spPr>
            <c:extLst>
              <c:ext xmlns:c16="http://schemas.microsoft.com/office/drawing/2014/chart" uri="{C3380CC4-5D6E-409C-BE32-E72D297353CC}">
                <c16:uniqueId val="{00000007-5155-4841-8017-D505FA93FCFE}"/>
              </c:ext>
            </c:extLst>
          </c:dPt>
          <c:dPt>
            <c:idx val="5"/>
            <c:invertIfNegative val="0"/>
            <c:bubble3D val="0"/>
            <c:spPr>
              <a:solidFill>
                <a:srgbClr val="E28413"/>
              </a:solidFill>
              <a:ln>
                <a:noFill/>
              </a:ln>
              <a:effectLst/>
            </c:spPr>
            <c:extLst>
              <c:ext xmlns:c16="http://schemas.microsoft.com/office/drawing/2014/chart" uri="{C3380CC4-5D6E-409C-BE32-E72D297353CC}">
                <c16:uniqueId val="{00000009-5155-4841-8017-D505FA93FCFE}"/>
              </c:ext>
            </c:extLst>
          </c:dPt>
          <c:dPt>
            <c:idx val="6"/>
            <c:invertIfNegative val="0"/>
            <c:bubble3D val="0"/>
            <c:spPr>
              <a:solidFill>
                <a:srgbClr val="E28413"/>
              </a:solidFill>
              <a:ln>
                <a:noFill/>
              </a:ln>
              <a:effectLst/>
            </c:spPr>
            <c:extLst>
              <c:ext xmlns:c16="http://schemas.microsoft.com/office/drawing/2014/chart" uri="{C3380CC4-5D6E-409C-BE32-E72D297353CC}">
                <c16:uniqueId val="{0000000B-5155-4841-8017-D505FA93FCFE}"/>
              </c:ext>
            </c:extLst>
          </c:dPt>
          <c:dPt>
            <c:idx val="7"/>
            <c:invertIfNegative val="0"/>
            <c:bubble3D val="0"/>
            <c:spPr>
              <a:solidFill>
                <a:srgbClr val="E28413"/>
              </a:solidFill>
              <a:ln>
                <a:noFill/>
              </a:ln>
              <a:effectLst/>
            </c:spPr>
            <c:extLst>
              <c:ext xmlns:c16="http://schemas.microsoft.com/office/drawing/2014/chart" uri="{C3380CC4-5D6E-409C-BE32-E72D297353CC}">
                <c16:uniqueId val="{0000000D-5155-4841-8017-D505FA93FCFE}"/>
              </c:ext>
            </c:extLst>
          </c:dPt>
          <c:dPt>
            <c:idx val="8"/>
            <c:invertIfNegative val="0"/>
            <c:bubble3D val="0"/>
            <c:spPr>
              <a:solidFill>
                <a:srgbClr val="E28413"/>
              </a:solidFill>
              <a:ln>
                <a:noFill/>
              </a:ln>
              <a:effectLst/>
            </c:spPr>
            <c:extLst>
              <c:ext xmlns:c16="http://schemas.microsoft.com/office/drawing/2014/chart" uri="{C3380CC4-5D6E-409C-BE32-E72D297353CC}">
                <c16:uniqueId val="{0000000F-5155-4841-8017-D505FA93FCFE}"/>
              </c:ext>
            </c:extLst>
          </c:dPt>
          <c:dLbls>
            <c:dLbl>
              <c:idx val="2"/>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5336245693262235E-2"/>
                      <c:h val="0.2108131328270352"/>
                    </c:manualLayout>
                  </c15:layout>
                </c:ext>
                <c:ext xmlns:c16="http://schemas.microsoft.com/office/drawing/2014/chart" uri="{C3380CC4-5D6E-409C-BE32-E72D297353CC}">
                  <c16:uniqueId val="{00000003-5155-4841-8017-D505FA93FCF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Uncertain</c:v>
                </c:pt>
              </c:strCache>
            </c:strRef>
          </c:cat>
          <c:val>
            <c:numRef>
              <c:f>Sheet1!$B$2:$B$4</c:f>
              <c:numCache>
                <c:formatCode>0%</c:formatCode>
                <c:ptCount val="3"/>
                <c:pt idx="0">
                  <c:v>0.64864864864859995</c:v>
                </c:pt>
                <c:pt idx="1">
                  <c:v>0.29729729729729998</c:v>
                </c:pt>
                <c:pt idx="2">
                  <c:v>5.4054054054049998E-2</c:v>
                </c:pt>
              </c:numCache>
            </c:numRef>
          </c:val>
          <c:extLst>
            <c:ext xmlns:c16="http://schemas.microsoft.com/office/drawing/2014/chart" uri="{C3380CC4-5D6E-409C-BE32-E72D297353CC}">
              <c16:uniqueId val="{00000010-5155-4841-8017-D505FA93FCFE}"/>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69193427661679086"/>
        </c:manualLayout>
      </c:layout>
      <c:barChart>
        <c:barDir val="col"/>
        <c:grouping val="clustered"/>
        <c:varyColors val="0"/>
        <c:ser>
          <c:idx val="1"/>
          <c:order val="0"/>
          <c:tx>
            <c:strRef>
              <c:f>Sheet1!$A$2</c:f>
              <c:strCache>
                <c:ptCount val="1"/>
                <c:pt idx="0">
                  <c:v>Total</c:v>
                </c:pt>
              </c:strCache>
            </c:strRef>
          </c:tx>
          <c:spPr>
            <a:solidFill>
              <a:srgbClr val="E28413"/>
            </a:solidFill>
            <a:ln>
              <a:noFill/>
            </a:ln>
            <a:effectLst/>
          </c:spPr>
          <c:invertIfNegative val="0"/>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0.11293833276900211"/>
                    </c:manualLayout>
                  </c15:layout>
                </c:ext>
                <c:ext xmlns:c16="http://schemas.microsoft.com/office/drawing/2014/chart" uri="{C3380CC4-5D6E-409C-BE32-E72D297353CC}">
                  <c16:uniqueId val="{00000000-6FE9-4335-88D1-ABD375424A79}"/>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9.637360223673426E-2"/>
                    </c:manualLayout>
                  </c15:layout>
                </c:ext>
                <c:ext xmlns:c16="http://schemas.microsoft.com/office/drawing/2014/chart" uri="{C3380CC4-5D6E-409C-BE32-E72D297353CC}">
                  <c16:uniqueId val="{00000001-6FE9-4335-88D1-ABD375424A7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FE9-4335-88D1-ABD375424A7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0.0</c:formatCode>
                <c:ptCount val="2"/>
                <c:pt idx="0">
                  <c:v>11.3</c:v>
                </c:pt>
                <c:pt idx="1">
                  <c:v>13.5</c:v>
                </c:pt>
              </c:numCache>
            </c:numRef>
          </c:val>
          <c:extLst>
            <c:ext xmlns:c16="http://schemas.microsoft.com/office/drawing/2014/chart" uri="{C3380CC4-5D6E-409C-BE32-E72D297353CC}">
              <c16:uniqueId val="{00000003-6FE9-4335-88D1-ABD375424A79}"/>
            </c:ext>
          </c:extLst>
        </c:ser>
        <c:ser>
          <c:idx val="2"/>
          <c:order val="1"/>
          <c:tx>
            <c:strRef>
              <c:f>Sheet1!$A$3</c:f>
              <c:strCache>
                <c:ptCount val="1"/>
                <c:pt idx="0">
                  <c:v>Cabin or tiny home</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FE9-4335-88D1-ABD375424A7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Ref>
          </c:val>
          <c:extLst>
            <c:ext xmlns:c16="http://schemas.microsoft.com/office/drawing/2014/chart" uri="{C3380CC4-5D6E-409C-BE32-E72D297353CC}">
              <c16:uniqueId val="{00000005-6FE9-4335-88D1-ABD375424A79}"/>
            </c:ext>
          </c:extLst>
        </c:ser>
        <c:ser>
          <c:idx val="0"/>
          <c:order val="2"/>
          <c:tx>
            <c:strRef>
              <c:f>Sheet1!$A$4</c:f>
              <c:strCache>
                <c:ptCount val="1"/>
                <c:pt idx="0">
                  <c:v>Tent (Safari, Bell, other types)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Ref>
          </c:val>
          <c:extLst>
            <c:ext xmlns:c16="http://schemas.microsoft.com/office/drawing/2014/chart" uri="{C3380CC4-5D6E-409C-BE32-E72D297353CC}">
              <c16:uniqueId val="{00000006-6FE9-4335-88D1-ABD375424A79}"/>
            </c:ext>
          </c:extLst>
        </c:ser>
        <c:ser>
          <c:idx val="3"/>
          <c:order val="3"/>
          <c:tx>
            <c:strRef>
              <c:f>Sheet1!$A$5</c:f>
              <c:strCache>
                <c:ptCount val="1"/>
                <c:pt idx="0">
                  <c:v>RVs (e.g., Airstreams)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Sheet1!$B$5:$C$5</c:f>
            </c:numRef>
          </c:val>
          <c:extLst>
            <c:ext xmlns:c16="http://schemas.microsoft.com/office/drawing/2014/chart" uri="{C3380CC4-5D6E-409C-BE32-E72D297353CC}">
              <c16:uniqueId val="{00000007-6FE9-4335-88D1-ABD375424A79}"/>
            </c:ext>
          </c:extLst>
        </c:ser>
        <c:ser>
          <c:idx val="4"/>
          <c:order val="4"/>
          <c:tx>
            <c:strRef>
              <c:f>Sheet1!$A$6</c:f>
              <c:strCache>
                <c:ptCount val="1"/>
                <c:pt idx="0">
                  <c:v>Dome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Sheet1!$B$6:$C$6</c:f>
            </c:numRef>
          </c:val>
          <c:extLst>
            <c:ext xmlns:c16="http://schemas.microsoft.com/office/drawing/2014/chart" uri="{C3380CC4-5D6E-409C-BE32-E72D297353CC}">
              <c16:uniqueId val="{00000008-6FE9-4335-88D1-ABD375424A79}"/>
            </c:ext>
          </c:extLst>
        </c:ser>
        <c:ser>
          <c:idx val="5"/>
          <c:order val="5"/>
          <c:tx>
            <c:strRef>
              <c:f>Sheet1!$A$7</c:f>
              <c:strCache>
                <c:ptCount val="1"/>
                <c:pt idx="0">
                  <c:v>Yurt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Sheet1!$B$7:$C$7</c:f>
            </c:numRef>
          </c:val>
          <c:extLst>
            <c:ext xmlns:c16="http://schemas.microsoft.com/office/drawing/2014/chart" uri="{C3380CC4-5D6E-409C-BE32-E72D297353CC}">
              <c16:uniqueId val="{00000009-6FE9-4335-88D1-ABD375424A79}"/>
            </c:ext>
          </c:extLst>
        </c:ser>
        <c:ser>
          <c:idx val="6"/>
          <c:order val="6"/>
          <c:tx>
            <c:strRef>
              <c:f>Sheet1!$A$8</c:f>
              <c:strCache>
                <c:ptCount val="1"/>
                <c:pt idx="0">
                  <c:v>Treehouse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Sheet1!$B$8:$C$8</c:f>
            </c:numRef>
          </c:val>
          <c:extLst>
            <c:ext xmlns:c16="http://schemas.microsoft.com/office/drawing/2014/chart" uri="{C3380CC4-5D6E-409C-BE32-E72D297353CC}">
              <c16:uniqueId val="{0000000A-6FE9-4335-88D1-ABD375424A79}"/>
            </c:ext>
          </c:extLst>
        </c:ser>
        <c:ser>
          <c:idx val="7"/>
          <c:order val="7"/>
          <c:tx>
            <c:strRef>
              <c:f>Sheet1!$A$9</c:f>
              <c:strCache>
                <c:ptCount val="1"/>
                <c:pt idx="0">
                  <c:v>Covered wagon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Sheet1!$B$9:$C$9</c:f>
            </c:numRef>
          </c:val>
          <c:extLst>
            <c:ext xmlns:c16="http://schemas.microsoft.com/office/drawing/2014/chart" uri="{C3380CC4-5D6E-409C-BE32-E72D297353CC}">
              <c16:uniqueId val="{0000000B-6FE9-4335-88D1-ABD375424A79}"/>
            </c:ext>
          </c:extLst>
        </c:ser>
        <c:ser>
          <c:idx val="8"/>
          <c:order val="8"/>
          <c:tx>
            <c:strRef>
              <c:f>Sheet1!$A$10</c:f>
              <c:strCache>
                <c:ptCount val="1"/>
                <c:pt idx="0">
                  <c:v>Teepee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Sheet1!$B$10:$C$10</c:f>
            </c:numRef>
          </c:val>
          <c:extLst>
            <c:ext xmlns:c16="http://schemas.microsoft.com/office/drawing/2014/chart" uri="{C3380CC4-5D6E-409C-BE32-E72D297353CC}">
              <c16:uniqueId val="{0000000C-6FE9-4335-88D1-ABD375424A79}"/>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5512269222919433E-2"/>
          <c:w val="0.95305529563174307"/>
          <c:h val="0.50151663370656829"/>
        </c:manualLayout>
      </c:layout>
      <c:barChart>
        <c:barDir val="col"/>
        <c:grouping val="clustered"/>
        <c:varyColors val="0"/>
        <c:ser>
          <c:idx val="2"/>
          <c:order val="0"/>
          <c:tx>
            <c:strRef>
              <c:f>Sheet1!$B$1</c:f>
              <c:strCache>
                <c:ptCount val="1"/>
                <c:pt idx="0">
                  <c:v>Overall</c:v>
                </c:pt>
              </c:strCache>
            </c:strRef>
          </c:tx>
          <c:spPr>
            <a:solidFill>
              <a:srgbClr val="F79646">
                <a:lumMod val="60000"/>
                <a:lumOff val="40000"/>
              </a:srgbClr>
            </a:solidFill>
            <a:ln>
              <a:noFill/>
            </a:ln>
            <a:effectLst/>
          </c:spPr>
          <c:invertIfNegative val="0"/>
          <c:dPt>
            <c:idx val="0"/>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AA5B-4758-897D-F297092AEE07}"/>
              </c:ext>
            </c:extLst>
          </c:dPt>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3-AA5B-4758-897D-F297092AEE07}"/>
              </c:ext>
            </c:extLst>
          </c:dPt>
          <c:dPt>
            <c:idx val="2"/>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5-AA5B-4758-897D-F297092AEE07}"/>
              </c:ext>
            </c:extLst>
          </c:dPt>
          <c:dPt>
            <c:idx val="3"/>
            <c:invertIfNegative val="0"/>
            <c:bubble3D val="0"/>
            <c:spPr>
              <a:solidFill>
                <a:srgbClr val="E28413"/>
              </a:solidFill>
              <a:ln>
                <a:noFill/>
              </a:ln>
              <a:effectLst/>
            </c:spPr>
            <c:extLst>
              <c:ext xmlns:c16="http://schemas.microsoft.com/office/drawing/2014/chart" uri="{C3380CC4-5D6E-409C-BE32-E72D297353CC}">
                <c16:uniqueId val="{00000006-FE70-4F50-886F-5CB223297F91}"/>
              </c:ext>
            </c:extLst>
          </c:dPt>
          <c:dLbls>
            <c:dLbl>
              <c:idx val="0"/>
              <c:layout>
                <c:manualLayout>
                  <c:x val="0"/>
                  <c:y val="4.9507352612102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B-4758-897D-F297092AEE0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E70-4F50-886F-5CB223297F9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Next year</c:v>
                </c:pt>
                <c:pt idx="1">
                  <c:v>Next 2 years</c:v>
                </c:pt>
                <c:pt idx="2">
                  <c:v>Next 3 years</c:v>
                </c:pt>
                <c:pt idx="3">
                  <c:v>Total locations to add</c:v>
                </c:pt>
              </c:strCache>
            </c:strRef>
          </c:cat>
          <c:val>
            <c:numRef>
              <c:f>Sheet1!$B$2:$B$8</c:f>
              <c:numCache>
                <c:formatCode>0.0</c:formatCode>
                <c:ptCount val="4"/>
                <c:pt idx="0">
                  <c:v>0.96551724137929995</c:v>
                </c:pt>
                <c:pt idx="1">
                  <c:v>1.875</c:v>
                </c:pt>
                <c:pt idx="2">
                  <c:v>3.4782608695650001</c:v>
                </c:pt>
                <c:pt idx="3">
                  <c:v>6.55</c:v>
                </c:pt>
              </c:numCache>
            </c:numRef>
          </c:val>
          <c:extLst>
            <c:ext xmlns:c16="http://schemas.microsoft.com/office/drawing/2014/chart" uri="{C3380CC4-5D6E-409C-BE32-E72D297353CC}">
              <c16:uniqueId val="{00000006-AA5B-4758-897D-F297092AEE07}"/>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07041305466823"/>
          <c:y val="1.7799120453488644E-2"/>
          <c:w val="0.53592973235096286"/>
          <c:h val="0.98220087954651136"/>
        </c:manualLayout>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3599324229198931"/>
                      <c:h val="8.1273281300866876E-2"/>
                    </c:manualLayout>
                  </c15:layout>
                </c:ext>
                <c:ext xmlns:c16="http://schemas.microsoft.com/office/drawing/2014/chart" uri="{C3380CC4-5D6E-409C-BE32-E72D297353CC}">
                  <c16:uniqueId val="{00000000-A2B0-4F99-9EA8-585B4751C6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Sole proprietorship</c:v>
                </c:pt>
                <c:pt idx="1">
                  <c:v>Partnership</c:v>
                </c:pt>
                <c:pt idx="2">
                  <c:v>Corporate owned</c:v>
                </c:pt>
              </c:strCache>
            </c:strRef>
          </c:cat>
          <c:val>
            <c:numRef>
              <c:f>Sheet1!$B$2:$B$4</c:f>
              <c:numCache>
                <c:formatCode>0%</c:formatCode>
                <c:ptCount val="3"/>
                <c:pt idx="0">
                  <c:v>0.6351351351351</c:v>
                </c:pt>
                <c:pt idx="1">
                  <c:v>0.22972972972969999</c:v>
                </c:pt>
                <c:pt idx="2">
                  <c:v>0.1351351351351</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6777949849046567"/>
                      <c:h val="8.1273281300866876E-2"/>
                    </c:manualLayout>
                  </c15:layout>
                </c:ext>
                <c:ext xmlns:c16="http://schemas.microsoft.com/office/drawing/2014/chart" uri="{C3380CC4-5D6E-409C-BE32-E72D297353CC}">
                  <c16:uniqueId val="{00000001-A2B0-4F99-9EA8-585B4751C6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Sole proprietorship</c:v>
                </c:pt>
                <c:pt idx="1">
                  <c:v>Partnership</c:v>
                </c:pt>
                <c:pt idx="2">
                  <c:v>Corporate owned</c:v>
                </c:pt>
              </c:strCache>
            </c:strRef>
          </c:cat>
          <c:val>
            <c:numRef>
              <c:f>Sheet1!$C$2:$C$4</c:f>
              <c:numCache>
                <c:formatCode>0%</c:formatCode>
                <c:ptCount val="3"/>
                <c:pt idx="0">
                  <c:v>0.54022988505750003</c:v>
                </c:pt>
                <c:pt idx="1">
                  <c:v>0.27586206896549997</c:v>
                </c:pt>
                <c:pt idx="2">
                  <c:v>0.183908045977</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9948537015103289E-2"/>
          <c:w val="0.97801296715559094"/>
          <c:h val="0.53837822406393043"/>
        </c:manualLayout>
      </c:layout>
      <c:barChart>
        <c:barDir val="col"/>
        <c:grouping val="clustered"/>
        <c:varyColors val="0"/>
        <c:ser>
          <c:idx val="2"/>
          <c:order val="0"/>
          <c:tx>
            <c:strRef>
              <c:f>Sheet1!$B$1</c:f>
              <c:strCache>
                <c:ptCount val="1"/>
                <c:pt idx="0">
                  <c:v>Overall</c:v>
                </c:pt>
              </c:strCache>
            </c:strRef>
          </c:tx>
          <c:spPr>
            <a:solidFill>
              <a:srgbClr val="9BBB59">
                <a:lumMod val="60000"/>
                <a:lumOff val="40000"/>
              </a:srgbClr>
            </a:solidFill>
            <a:ln>
              <a:noFill/>
            </a:ln>
            <a:effectLst/>
          </c:spPr>
          <c:invertIfNegative val="0"/>
          <c:dPt>
            <c:idx val="0"/>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1-152F-4DC0-828E-0D5EDE61D3C5}"/>
              </c:ext>
            </c:extLst>
          </c:dPt>
          <c:dPt>
            <c:idx val="1"/>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3-152F-4DC0-828E-0D5EDE61D3C5}"/>
              </c:ext>
            </c:extLst>
          </c:dPt>
          <c:dPt>
            <c:idx val="3"/>
            <c:invertIfNegative val="0"/>
            <c:bubble3D val="0"/>
            <c:spPr>
              <a:solidFill>
                <a:srgbClr val="407076"/>
              </a:solidFill>
              <a:ln>
                <a:noFill/>
              </a:ln>
              <a:effectLst/>
            </c:spPr>
            <c:extLst>
              <c:ext xmlns:c16="http://schemas.microsoft.com/office/drawing/2014/chart" uri="{C3380CC4-5D6E-409C-BE32-E72D297353CC}">
                <c16:uniqueId val="{00000004-DD03-42CF-9A44-71FB3B9CFEA1}"/>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D03-42CF-9A44-71FB3B9CFEA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Next year</c:v>
                </c:pt>
                <c:pt idx="1">
                  <c:v>Next 2 years</c:v>
                </c:pt>
                <c:pt idx="2">
                  <c:v>Next 3 years</c:v>
                </c:pt>
                <c:pt idx="3">
                  <c:v>Total structures to add</c:v>
                </c:pt>
              </c:strCache>
            </c:strRef>
          </c:cat>
          <c:val>
            <c:numRef>
              <c:f>Sheet1!$B$2:$B$8</c:f>
              <c:numCache>
                <c:formatCode>0.0</c:formatCode>
                <c:ptCount val="4"/>
                <c:pt idx="0">
                  <c:v>4.2631578947369997</c:v>
                </c:pt>
                <c:pt idx="1">
                  <c:v>6.7241379310339999</c:v>
                </c:pt>
                <c:pt idx="2">
                  <c:v>13.692307692309999</c:v>
                </c:pt>
                <c:pt idx="3">
                  <c:v>24.954545454550001</c:v>
                </c:pt>
              </c:numCache>
            </c:numRef>
          </c:val>
          <c:extLst>
            <c:ext xmlns:c16="http://schemas.microsoft.com/office/drawing/2014/chart" uri="{C3380CC4-5D6E-409C-BE32-E72D297353CC}">
              <c16:uniqueId val="{00000004-152F-4DC0-828E-0D5EDE61D3C5}"/>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53362286440654E-4"/>
          <c:y val="2.6486675977809002E-3"/>
          <c:w val="0.99972246637713558"/>
          <c:h val="0.53052614137232379"/>
        </c:manualLayout>
      </c:layout>
      <c:barChart>
        <c:barDir val="col"/>
        <c:grouping val="clustered"/>
        <c:varyColors val="0"/>
        <c:ser>
          <c:idx val="2"/>
          <c:order val="0"/>
          <c:tx>
            <c:strRef>
              <c:f>Sheet1!$B$1</c:f>
              <c:strCache>
                <c:ptCount val="1"/>
                <c:pt idx="0">
                  <c:v>Overall</c:v>
                </c:pt>
              </c:strCache>
            </c:strRef>
          </c:tx>
          <c:spPr>
            <a:solidFill>
              <a:sysClr val="window" lastClr="FFFFFF">
                <a:lumMod val="75000"/>
              </a:sysClr>
            </a:solidFill>
            <a:ln>
              <a:noFill/>
            </a:ln>
            <a:effectLst/>
          </c:spPr>
          <c:invertIfNegative val="0"/>
          <c:dPt>
            <c:idx val="0"/>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ECCC-4AE9-A3D9-B9A684573AED}"/>
              </c:ext>
            </c:extLst>
          </c:dPt>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ECCC-4AE9-A3D9-B9A684573AED}"/>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ECCC-4AE9-A3D9-B9A684573AED}"/>
              </c:ext>
            </c:extLst>
          </c:dPt>
          <c:dPt>
            <c:idx val="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7-ECCC-4AE9-A3D9-B9A684573AED}"/>
              </c:ext>
            </c:extLst>
          </c:dPt>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325264776759497"/>
                    </c:manualLayout>
                  </c15:layout>
                </c:ext>
                <c:ext xmlns:c16="http://schemas.microsoft.com/office/drawing/2014/chart" uri="{C3380CC4-5D6E-409C-BE32-E72D297353CC}">
                  <c16:uniqueId val="{00000008-84B0-4102-95FF-E6E6AECB39F8}"/>
                </c:ext>
              </c:extLst>
            </c:dLbl>
            <c:dLbl>
              <c:idx val="3"/>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21096131907990212"/>
                    </c:manualLayout>
                  </c15:layout>
                </c:ext>
                <c:ext xmlns:c16="http://schemas.microsoft.com/office/drawing/2014/chart" uri="{C3380CC4-5D6E-409C-BE32-E72D297353CC}">
                  <c16:uniqueId val="{00000005-ECCC-4AE9-A3D9-B9A684573AED}"/>
                </c:ext>
              </c:extLst>
            </c:dLbl>
            <c:dLbl>
              <c:idx val="4"/>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325264776759497"/>
                    </c:manualLayout>
                  </c15:layout>
                </c:ext>
                <c:ext xmlns:c16="http://schemas.microsoft.com/office/drawing/2014/chart" uri="{C3380CC4-5D6E-409C-BE32-E72D297353CC}">
                  <c16:uniqueId val="{00000007-ECCC-4AE9-A3D9-B9A684573AE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Add to existing sites</c:v>
                </c:pt>
                <c:pt idx="1">
                  <c:v>Add to new locations</c:v>
                </c:pt>
                <c:pt idx="2">
                  <c:v>Both</c:v>
                </c:pt>
                <c:pt idx="3">
                  <c:v>Neither</c:v>
                </c:pt>
                <c:pt idx="4">
                  <c:v>Uncertain</c:v>
                </c:pt>
              </c:strCache>
            </c:strRef>
          </c:cat>
          <c:val>
            <c:numRef>
              <c:f>Sheet1!$B$2:$B$9</c:f>
              <c:numCache>
                <c:formatCode>0%</c:formatCode>
                <c:ptCount val="5"/>
                <c:pt idx="0">
                  <c:v>0.56363636363640002</c:v>
                </c:pt>
                <c:pt idx="1">
                  <c:v>7.2727272727270004E-2</c:v>
                </c:pt>
                <c:pt idx="2">
                  <c:v>0.1272727272727</c:v>
                </c:pt>
                <c:pt idx="3">
                  <c:v>9.0909090909089996E-2</c:v>
                </c:pt>
                <c:pt idx="4">
                  <c:v>0.14545454545450001</c:v>
                </c:pt>
              </c:numCache>
            </c:numRef>
          </c:val>
          <c:extLst>
            <c:ext xmlns:c16="http://schemas.microsoft.com/office/drawing/2014/chart" uri="{C3380CC4-5D6E-409C-BE32-E72D297353CC}">
              <c16:uniqueId val="{00000006-ECCC-4AE9-A3D9-B9A684573AED}"/>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69193427661679086"/>
        </c:manualLayout>
      </c:layout>
      <c:barChart>
        <c:barDir val="col"/>
        <c:grouping val="clustered"/>
        <c:varyColors val="0"/>
        <c:ser>
          <c:idx val="1"/>
          <c:order val="0"/>
          <c:tx>
            <c:strRef>
              <c:f>Sheet1!$A$2</c:f>
              <c:strCache>
                <c:ptCount val="1"/>
                <c:pt idx="0">
                  <c:v>Total</c:v>
                </c:pt>
              </c:strCache>
            </c:strRef>
          </c:tx>
          <c:spPr>
            <a:solidFill>
              <a:srgbClr val="E28413"/>
            </a:solidFill>
            <a:ln>
              <a:noFill/>
            </a:ln>
            <a:effectLst/>
          </c:spPr>
          <c:invertIfNegative val="0"/>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0.11293833276900211"/>
                    </c:manualLayout>
                  </c15:layout>
                </c:ext>
                <c:ext xmlns:c16="http://schemas.microsoft.com/office/drawing/2014/chart" uri="{C3380CC4-5D6E-409C-BE32-E72D297353CC}">
                  <c16:uniqueId val="{00000000-33A4-4E46-BB64-BA2881348205}"/>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9.637360223673426E-2"/>
                    </c:manualLayout>
                  </c15:layout>
                </c:ext>
                <c:ext xmlns:c16="http://schemas.microsoft.com/office/drawing/2014/chart" uri="{C3380CC4-5D6E-409C-BE32-E72D297353CC}">
                  <c16:uniqueId val="{00000001-33A4-4E46-BB64-BA288134820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3A4-4E46-BB64-BA28813482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0.0</c:formatCode>
                <c:ptCount val="2"/>
                <c:pt idx="0">
                  <c:v>11.3</c:v>
                </c:pt>
                <c:pt idx="1">
                  <c:v>13.5</c:v>
                </c:pt>
              </c:numCache>
            </c:numRef>
          </c:val>
          <c:extLst>
            <c:ext xmlns:c16="http://schemas.microsoft.com/office/drawing/2014/chart" uri="{C3380CC4-5D6E-409C-BE32-E72D297353CC}">
              <c16:uniqueId val="{00000003-33A4-4E46-BB64-BA2881348205}"/>
            </c:ext>
          </c:extLst>
        </c:ser>
        <c:ser>
          <c:idx val="2"/>
          <c:order val="1"/>
          <c:tx>
            <c:strRef>
              <c:f>Sheet1!$A$3</c:f>
              <c:strCache>
                <c:ptCount val="1"/>
                <c:pt idx="0">
                  <c:v>Cabin or tiny home</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33A4-4E46-BB64-BA28813482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Ref>
          </c:val>
          <c:extLst>
            <c:ext xmlns:c16="http://schemas.microsoft.com/office/drawing/2014/chart" uri="{C3380CC4-5D6E-409C-BE32-E72D297353CC}">
              <c16:uniqueId val="{00000005-33A4-4E46-BB64-BA2881348205}"/>
            </c:ext>
          </c:extLst>
        </c:ser>
        <c:ser>
          <c:idx val="0"/>
          <c:order val="2"/>
          <c:tx>
            <c:strRef>
              <c:f>Sheet1!$A$4</c:f>
              <c:strCache>
                <c:ptCount val="1"/>
                <c:pt idx="0">
                  <c:v>Tent (Safari, Bell, other types)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Ref>
          </c:val>
          <c:extLst>
            <c:ext xmlns:c16="http://schemas.microsoft.com/office/drawing/2014/chart" uri="{C3380CC4-5D6E-409C-BE32-E72D297353CC}">
              <c16:uniqueId val="{00000006-33A4-4E46-BB64-BA2881348205}"/>
            </c:ext>
          </c:extLst>
        </c:ser>
        <c:ser>
          <c:idx val="3"/>
          <c:order val="3"/>
          <c:tx>
            <c:strRef>
              <c:f>Sheet1!$A$5</c:f>
              <c:strCache>
                <c:ptCount val="1"/>
                <c:pt idx="0">
                  <c:v>RVs (e.g., Airstreams)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Sheet1!$B$5:$C$5</c:f>
            </c:numRef>
          </c:val>
          <c:extLst>
            <c:ext xmlns:c16="http://schemas.microsoft.com/office/drawing/2014/chart" uri="{C3380CC4-5D6E-409C-BE32-E72D297353CC}">
              <c16:uniqueId val="{00000007-33A4-4E46-BB64-BA2881348205}"/>
            </c:ext>
          </c:extLst>
        </c:ser>
        <c:ser>
          <c:idx val="4"/>
          <c:order val="4"/>
          <c:tx>
            <c:strRef>
              <c:f>Sheet1!$A$6</c:f>
              <c:strCache>
                <c:ptCount val="1"/>
                <c:pt idx="0">
                  <c:v>Dome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Sheet1!$B$6:$C$6</c:f>
            </c:numRef>
          </c:val>
          <c:extLst>
            <c:ext xmlns:c16="http://schemas.microsoft.com/office/drawing/2014/chart" uri="{C3380CC4-5D6E-409C-BE32-E72D297353CC}">
              <c16:uniqueId val="{00000008-33A4-4E46-BB64-BA2881348205}"/>
            </c:ext>
          </c:extLst>
        </c:ser>
        <c:ser>
          <c:idx val="5"/>
          <c:order val="5"/>
          <c:tx>
            <c:strRef>
              <c:f>Sheet1!$A$7</c:f>
              <c:strCache>
                <c:ptCount val="1"/>
                <c:pt idx="0">
                  <c:v>Yurt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Sheet1!$B$7:$C$7</c:f>
            </c:numRef>
          </c:val>
          <c:extLst>
            <c:ext xmlns:c16="http://schemas.microsoft.com/office/drawing/2014/chart" uri="{C3380CC4-5D6E-409C-BE32-E72D297353CC}">
              <c16:uniqueId val="{00000009-33A4-4E46-BB64-BA2881348205}"/>
            </c:ext>
          </c:extLst>
        </c:ser>
        <c:ser>
          <c:idx val="6"/>
          <c:order val="6"/>
          <c:tx>
            <c:strRef>
              <c:f>Sheet1!$A$8</c:f>
              <c:strCache>
                <c:ptCount val="1"/>
                <c:pt idx="0">
                  <c:v>Treehouse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Sheet1!$B$8:$C$8</c:f>
            </c:numRef>
          </c:val>
          <c:extLst>
            <c:ext xmlns:c16="http://schemas.microsoft.com/office/drawing/2014/chart" uri="{C3380CC4-5D6E-409C-BE32-E72D297353CC}">
              <c16:uniqueId val="{0000000A-33A4-4E46-BB64-BA2881348205}"/>
            </c:ext>
          </c:extLst>
        </c:ser>
        <c:ser>
          <c:idx val="7"/>
          <c:order val="7"/>
          <c:tx>
            <c:strRef>
              <c:f>Sheet1!$A$9</c:f>
              <c:strCache>
                <c:ptCount val="1"/>
                <c:pt idx="0">
                  <c:v>Covered wagon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Sheet1!$B$9:$C$9</c:f>
            </c:numRef>
          </c:val>
          <c:extLst>
            <c:ext xmlns:c16="http://schemas.microsoft.com/office/drawing/2014/chart" uri="{C3380CC4-5D6E-409C-BE32-E72D297353CC}">
              <c16:uniqueId val="{0000000B-33A4-4E46-BB64-BA2881348205}"/>
            </c:ext>
          </c:extLst>
        </c:ser>
        <c:ser>
          <c:idx val="8"/>
          <c:order val="8"/>
          <c:tx>
            <c:strRef>
              <c:f>Sheet1!$A$10</c:f>
              <c:strCache>
                <c:ptCount val="1"/>
                <c:pt idx="0">
                  <c:v>Teepee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Sheet1!$B$10:$C$10</c:f>
            </c:numRef>
          </c:val>
          <c:extLst>
            <c:ext xmlns:c16="http://schemas.microsoft.com/office/drawing/2014/chart" uri="{C3380CC4-5D6E-409C-BE32-E72D297353CC}">
              <c16:uniqueId val="{0000000C-33A4-4E46-BB64-BA288134820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8EB4-47FF-9F13-7078705F6FC7}"/>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EB4-47FF-9F13-7078705F6FC7}"/>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EB4-47FF-9F13-7078705F6FC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Plumbing/water/sewage</c:v>
                </c:pt>
                <c:pt idx="1">
                  <c:v>Electric &amp; lighting</c:v>
                </c:pt>
                <c:pt idx="2">
                  <c:v>WI-FI</c:v>
                </c:pt>
                <c:pt idx="3">
                  <c:v>Walking pathways</c:v>
                </c:pt>
                <c:pt idx="4">
                  <c:v>Roadways</c:v>
                </c:pt>
                <c:pt idx="5">
                  <c:v>Drainage control</c:v>
                </c:pt>
                <c:pt idx="6">
                  <c:v>Sustainable power</c:v>
                </c:pt>
                <c:pt idx="7">
                  <c:v>Other</c:v>
                </c:pt>
                <c:pt idx="8">
                  <c:v>None of these</c:v>
                </c:pt>
              </c:strCache>
            </c:strRef>
          </c:cat>
          <c:val>
            <c:numRef>
              <c:f>Sheet1!$B$2:$B$10</c:f>
              <c:numCache>
                <c:formatCode>0%</c:formatCode>
                <c:ptCount val="9"/>
                <c:pt idx="0">
                  <c:v>0.82499999999999996</c:v>
                </c:pt>
                <c:pt idx="1">
                  <c:v>0.7</c:v>
                </c:pt>
                <c:pt idx="2">
                  <c:v>0.7</c:v>
                </c:pt>
                <c:pt idx="3">
                  <c:v>0.625</c:v>
                </c:pt>
                <c:pt idx="4">
                  <c:v>0.6</c:v>
                </c:pt>
                <c:pt idx="5">
                  <c:v>0.47499999999999998</c:v>
                </c:pt>
                <c:pt idx="6">
                  <c:v>0.42499999999999999</c:v>
                </c:pt>
                <c:pt idx="7">
                  <c:v>0.15</c:v>
                </c:pt>
                <c:pt idx="8">
                  <c:v>2.5000000000000001E-2</c:v>
                </c:pt>
              </c:numCache>
            </c:numRef>
          </c:val>
          <c:extLst>
            <c:ext xmlns:c16="http://schemas.microsoft.com/office/drawing/2014/chart" uri="{C3380CC4-5D6E-409C-BE32-E72D297353CC}">
              <c16:uniqueId val="{00000000-4074-4096-B45C-A73215D98990}"/>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73679826243698"/>
          <c:y val="5.8149797903520449E-2"/>
          <c:w val="0.4778566634648041"/>
          <c:h val="0.92337940167375143"/>
        </c:manualLayout>
      </c:layout>
      <c:barChart>
        <c:barDir val="bar"/>
        <c:grouping val="clustered"/>
        <c:varyColors val="0"/>
        <c:ser>
          <c:idx val="0"/>
          <c:order val="0"/>
          <c:spPr>
            <a:solidFill>
              <a:srgbClr val="4BACC6">
                <a:lumMod val="50000"/>
              </a:srgbClr>
            </a:solidFill>
            <a:ln>
              <a:noFill/>
            </a:ln>
            <a:effectLst/>
          </c:spPr>
          <c:invertIfNegative val="0"/>
          <c:dPt>
            <c:idx val="4"/>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ED20-41F7-B1D1-99A64AD29D0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Financing</c:v>
                </c:pt>
                <c:pt idx="1">
                  <c:v>Local/state/federal regulations or ordinances</c:v>
                </c:pt>
                <c:pt idx="2">
                  <c:v>Space</c:v>
                </c:pt>
                <c:pt idx="3">
                  <c:v>Other</c:v>
                </c:pt>
                <c:pt idx="4">
                  <c:v>None of these</c:v>
                </c:pt>
              </c:strCache>
            </c:strRef>
          </c:cat>
          <c:val>
            <c:numRef>
              <c:f>Sheet1!$B$2:$B$6</c:f>
              <c:numCache>
                <c:formatCode>0%</c:formatCode>
                <c:ptCount val="5"/>
                <c:pt idx="0">
                  <c:v>0.45</c:v>
                </c:pt>
                <c:pt idx="1">
                  <c:v>0.375</c:v>
                </c:pt>
                <c:pt idx="2">
                  <c:v>0.125</c:v>
                </c:pt>
                <c:pt idx="3">
                  <c:v>0.1</c:v>
                </c:pt>
                <c:pt idx="4">
                  <c:v>0.17499999999999999</c:v>
                </c:pt>
              </c:numCache>
            </c:numRef>
          </c:val>
          <c:extLst>
            <c:ext xmlns:c16="http://schemas.microsoft.com/office/drawing/2014/chart" uri="{C3380CC4-5D6E-409C-BE32-E72D297353CC}">
              <c16:uniqueId val="{00000001-26AB-4A87-A351-68A834470F43}"/>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77317895687"/>
          <c:y val="0.12051332107561857"/>
          <c:w val="0.51356222682104313"/>
          <c:h val="0.86479851522982465"/>
        </c:manualLayout>
      </c:layout>
      <c:barChart>
        <c:barDir val="bar"/>
        <c:grouping val="stacked"/>
        <c:varyColors val="0"/>
        <c:ser>
          <c:idx val="0"/>
          <c:order val="0"/>
          <c:tx>
            <c:strRef>
              <c:f>Sheet1!$B$1</c:f>
              <c:strCache>
                <c:ptCount val="1"/>
                <c:pt idx="0">
                  <c:v>Currently Have</c:v>
                </c:pt>
              </c:strCache>
            </c:strRef>
          </c:tx>
          <c:spPr>
            <a:solidFill>
              <a:srgbClr val="E28413"/>
            </a:solidFill>
            <a:ln>
              <a:noFill/>
            </a:ln>
            <a:effectLst/>
          </c:spPr>
          <c:invertIfNegative val="0"/>
          <c:dPt>
            <c:idx val="1"/>
            <c:invertIfNegative val="0"/>
            <c:bubble3D val="0"/>
            <c:spPr>
              <a:solidFill>
                <a:srgbClr val="E28413"/>
              </a:solidFill>
              <a:ln>
                <a:noFill/>
              </a:ln>
              <a:effectLst/>
            </c:spPr>
            <c:extLst>
              <c:ext xmlns:c16="http://schemas.microsoft.com/office/drawing/2014/chart" uri="{C3380CC4-5D6E-409C-BE32-E72D297353CC}">
                <c16:uniqueId val="{00000001-FCD1-4C10-9E79-D16EDFC72CEA}"/>
              </c:ext>
            </c:extLst>
          </c:dPt>
          <c:dPt>
            <c:idx val="2"/>
            <c:invertIfNegative val="0"/>
            <c:bubble3D val="0"/>
            <c:spPr>
              <a:solidFill>
                <a:srgbClr val="E28413"/>
              </a:solidFill>
              <a:ln>
                <a:noFill/>
              </a:ln>
              <a:effectLst/>
            </c:spPr>
            <c:extLst>
              <c:ext xmlns:c16="http://schemas.microsoft.com/office/drawing/2014/chart" uri="{C3380CC4-5D6E-409C-BE32-E72D297353CC}">
                <c16:uniqueId val="{00000002-FCD1-4C10-9E79-D16EDFC72CEA}"/>
              </c:ext>
            </c:extLst>
          </c:dPt>
          <c:dPt>
            <c:idx val="3"/>
            <c:invertIfNegative val="0"/>
            <c:bubble3D val="0"/>
            <c:spPr>
              <a:solidFill>
                <a:srgbClr val="E28413"/>
              </a:solidFill>
              <a:ln>
                <a:noFill/>
              </a:ln>
              <a:effectLst/>
            </c:spPr>
            <c:extLst>
              <c:ext xmlns:c16="http://schemas.microsoft.com/office/drawing/2014/chart" uri="{C3380CC4-5D6E-409C-BE32-E72D297353CC}">
                <c16:uniqueId val="{00000003-FCD1-4C10-9E79-D16EDFC72CEA}"/>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Off-site access to recreation</c:v>
                </c:pt>
                <c:pt idx="1">
                  <c:v>Pet area</c:v>
                </c:pt>
                <c:pt idx="2">
                  <c:v>On-site recreation</c:v>
                </c:pt>
                <c:pt idx="3">
                  <c:v>Swimming pool, hot tub, sauna, etc</c:v>
                </c:pt>
                <c:pt idx="4">
                  <c:v>Food &amp; beverage services</c:v>
                </c:pt>
                <c:pt idx="5">
                  <c:v>Lodge</c:v>
                </c:pt>
                <c:pt idx="6">
                  <c:v>Camp Store</c:v>
                </c:pt>
                <c:pt idx="7">
                  <c:v>Group facilities</c:v>
                </c:pt>
                <c:pt idx="8">
                  <c:v>Breakfast only</c:v>
                </c:pt>
                <c:pt idx="9">
                  <c:v>Partner with outside provider</c:v>
                </c:pt>
                <c:pt idx="10">
                  <c:v>Educational guided services (e g , foraging, meal prep, astronomy, survival/outdoor skills, etc )</c:v>
                </c:pt>
                <c:pt idx="11">
                  <c:v>On-site chef</c:v>
                </c:pt>
                <c:pt idx="12">
                  <c:v>On-site wellness (e g , massage, yoga, etc )</c:v>
                </c:pt>
              </c:strCache>
            </c:strRef>
          </c:cat>
          <c:val>
            <c:numRef>
              <c:f>Sheet1!$B$2:$B$14</c:f>
              <c:numCache>
                <c:formatCode>0%</c:formatCode>
                <c:ptCount val="13"/>
                <c:pt idx="0">
                  <c:v>0.59523809523810001</c:v>
                </c:pt>
                <c:pt idx="1">
                  <c:v>0.5</c:v>
                </c:pt>
                <c:pt idx="2">
                  <c:v>0.45238095238100001</c:v>
                </c:pt>
                <c:pt idx="3">
                  <c:v>0.42857142857140001</c:v>
                </c:pt>
                <c:pt idx="4">
                  <c:v>0.40476190476189999</c:v>
                </c:pt>
                <c:pt idx="5">
                  <c:v>0.35714285714290001</c:v>
                </c:pt>
                <c:pt idx="6">
                  <c:v>0.35714285714290001</c:v>
                </c:pt>
                <c:pt idx="7">
                  <c:v>0.33333333333330001</c:v>
                </c:pt>
                <c:pt idx="8">
                  <c:v>0.30952380952379999</c:v>
                </c:pt>
                <c:pt idx="9">
                  <c:v>0.21428571428570001</c:v>
                </c:pt>
                <c:pt idx="10">
                  <c:v>0.19047619047620001</c:v>
                </c:pt>
                <c:pt idx="11">
                  <c:v>0.14285714285709999</c:v>
                </c:pt>
                <c:pt idx="12">
                  <c:v>0.14285714285709999</c:v>
                </c:pt>
              </c:numCache>
            </c:numRef>
          </c:val>
          <c:extLst>
            <c:ext xmlns:c16="http://schemas.microsoft.com/office/drawing/2014/chart" uri="{C3380CC4-5D6E-409C-BE32-E72D297353CC}">
              <c16:uniqueId val="{00000000-8F69-4D6C-9C81-5A0419B68F55}"/>
            </c:ext>
          </c:extLst>
        </c:ser>
        <c:ser>
          <c:idx val="1"/>
          <c:order val="1"/>
          <c:tx>
            <c:strRef>
              <c:f>Sheet1!$C$1</c:f>
              <c:strCache>
                <c:ptCount val="1"/>
                <c:pt idx="0">
                  <c:v>Plan to Add</c:v>
                </c:pt>
              </c:strCache>
            </c:strRef>
          </c:tx>
          <c:spPr>
            <a:solidFill>
              <a:srgbClr val="407076"/>
            </a:solidFill>
            <a:ln>
              <a:noFill/>
            </a:ln>
            <a:effectLst/>
          </c:spPr>
          <c:invertIfNegative val="0"/>
          <c:dPt>
            <c:idx val="1"/>
            <c:invertIfNegative val="0"/>
            <c:bubble3D val="0"/>
            <c:spPr>
              <a:solidFill>
                <a:srgbClr val="80B3BA"/>
              </a:solidFill>
              <a:ln>
                <a:noFill/>
              </a:ln>
              <a:effectLst/>
            </c:spPr>
            <c:extLst>
              <c:ext xmlns:c16="http://schemas.microsoft.com/office/drawing/2014/chart" uri="{C3380CC4-5D6E-409C-BE32-E72D297353CC}">
                <c16:uniqueId val="{00000004-FCD1-4C10-9E79-D16EDFC72CEA}"/>
              </c:ext>
            </c:extLst>
          </c:dPt>
          <c:dPt>
            <c:idx val="2"/>
            <c:invertIfNegative val="0"/>
            <c:bubble3D val="0"/>
            <c:spPr>
              <a:solidFill>
                <a:srgbClr val="80B3BA"/>
              </a:solidFill>
              <a:ln>
                <a:noFill/>
              </a:ln>
              <a:effectLst/>
            </c:spPr>
            <c:extLst>
              <c:ext xmlns:c16="http://schemas.microsoft.com/office/drawing/2014/chart" uri="{C3380CC4-5D6E-409C-BE32-E72D297353CC}">
                <c16:uniqueId val="{00000006-FCD1-4C10-9E79-D16EDFC72CEA}"/>
              </c:ext>
            </c:extLst>
          </c:dPt>
          <c:dPt>
            <c:idx val="3"/>
            <c:invertIfNegative val="0"/>
            <c:bubble3D val="0"/>
            <c:spPr>
              <a:solidFill>
                <a:srgbClr val="80B3BA"/>
              </a:solidFill>
              <a:ln>
                <a:noFill/>
              </a:ln>
              <a:effectLst/>
            </c:spPr>
            <c:extLst>
              <c:ext xmlns:c16="http://schemas.microsoft.com/office/drawing/2014/chart" uri="{C3380CC4-5D6E-409C-BE32-E72D297353CC}">
                <c16:uniqueId val="{00000005-FCD1-4C10-9E79-D16EDFC72CEA}"/>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CD1-4C10-9E79-D16EDFC72CEA}"/>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CD1-4C10-9E79-D16EDFC72CEA}"/>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CD1-4C10-9E79-D16EDFC72CEA}"/>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Off-site access to recreation</c:v>
                </c:pt>
                <c:pt idx="1">
                  <c:v>Pet area</c:v>
                </c:pt>
                <c:pt idx="2">
                  <c:v>On-site recreation</c:v>
                </c:pt>
                <c:pt idx="3">
                  <c:v>Swimming pool, hot tub, sauna, etc</c:v>
                </c:pt>
                <c:pt idx="4">
                  <c:v>Food &amp; beverage services</c:v>
                </c:pt>
                <c:pt idx="5">
                  <c:v>Lodge</c:v>
                </c:pt>
                <c:pt idx="6">
                  <c:v>Camp Store</c:v>
                </c:pt>
                <c:pt idx="7">
                  <c:v>Group facilities</c:v>
                </c:pt>
                <c:pt idx="8">
                  <c:v>Breakfast only</c:v>
                </c:pt>
                <c:pt idx="9">
                  <c:v>Partner with outside provider</c:v>
                </c:pt>
                <c:pt idx="10">
                  <c:v>Educational guided services (e g , foraging, meal prep, astronomy, survival/outdoor skills, etc )</c:v>
                </c:pt>
                <c:pt idx="11">
                  <c:v>On-site chef</c:v>
                </c:pt>
                <c:pt idx="12">
                  <c:v>On-site wellness (e g , massage, yoga, etc )</c:v>
                </c:pt>
              </c:strCache>
            </c:strRef>
          </c:cat>
          <c:val>
            <c:numRef>
              <c:f>Sheet1!$C$2:$C$14</c:f>
              <c:numCache>
                <c:formatCode>0%</c:formatCode>
                <c:ptCount val="13"/>
                <c:pt idx="0">
                  <c:v>0.14285714285709999</c:v>
                </c:pt>
                <c:pt idx="1">
                  <c:v>0.19047619047620001</c:v>
                </c:pt>
                <c:pt idx="2">
                  <c:v>0.21428571428570001</c:v>
                </c:pt>
                <c:pt idx="3">
                  <c:v>0.28571428571430002</c:v>
                </c:pt>
                <c:pt idx="4">
                  <c:v>0.2380952380952</c:v>
                </c:pt>
                <c:pt idx="5">
                  <c:v>0.1190476190476</c:v>
                </c:pt>
                <c:pt idx="6">
                  <c:v>0.2619047619048</c:v>
                </c:pt>
                <c:pt idx="7">
                  <c:v>0.2380952380952</c:v>
                </c:pt>
                <c:pt idx="8">
                  <c:v>7.1428571428569995E-2</c:v>
                </c:pt>
                <c:pt idx="9">
                  <c:v>0.2380952380952</c:v>
                </c:pt>
                <c:pt idx="10">
                  <c:v>0.28571428571430002</c:v>
                </c:pt>
                <c:pt idx="11">
                  <c:v>0.2380952380952</c:v>
                </c:pt>
                <c:pt idx="12">
                  <c:v>0.38095238095240003</c:v>
                </c:pt>
              </c:numCache>
            </c:numRef>
          </c:val>
          <c:extLst>
            <c:ext xmlns:c16="http://schemas.microsoft.com/office/drawing/2014/chart" uri="{C3380CC4-5D6E-409C-BE32-E72D297353CC}">
              <c16:uniqueId val="{00000001-8F69-4D6C-9C81-5A0419B68F55}"/>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28745325870324018"/>
          <c:y val="2.0765879206129972E-2"/>
          <c:w val="0.71254674129675988"/>
          <c:h val="7.29092204285061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62022486834622"/>
          <c:y val="8.2456502557825787E-2"/>
          <c:w val="0.68962663409677127"/>
          <c:h val="0.73444730573273775"/>
        </c:manualLayout>
      </c:layout>
      <c:barChart>
        <c:barDir val="bar"/>
        <c:grouping val="stacked"/>
        <c:varyColors val="0"/>
        <c:ser>
          <c:idx val="0"/>
          <c:order val="0"/>
          <c:tx>
            <c:strRef>
              <c:f>Sheet1!$B$1</c:f>
              <c:strCache>
                <c:ptCount val="1"/>
                <c:pt idx="0">
                  <c:v>No Change</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Sheet1!$B$2:$B$4</c:f>
            </c:numRef>
          </c:val>
          <c:extLst>
            <c:ext xmlns:c16="http://schemas.microsoft.com/office/drawing/2014/chart" uri="{C3380CC4-5D6E-409C-BE32-E72D297353CC}">
              <c16:uniqueId val="{00000000-2130-46AF-B6AD-86BFFE952945}"/>
            </c:ext>
          </c:extLst>
        </c:ser>
        <c:ser>
          <c:idx val="1"/>
          <c:order val="1"/>
          <c:tx>
            <c:strRef>
              <c:f>Sheet1!$C$1</c:f>
              <c:strCache>
                <c:ptCount val="1"/>
                <c:pt idx="0">
                  <c:v>&lt;5%</c:v>
                </c:pt>
              </c:strCache>
            </c:strRef>
          </c:tx>
          <c:spPr>
            <a:solidFill>
              <a:srgbClr val="71C2FF"/>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Sheet1!$C$2:$C$4</c:f>
            </c:numRef>
          </c:val>
          <c:extLst>
            <c:ext xmlns:c16="http://schemas.microsoft.com/office/drawing/2014/chart" uri="{C3380CC4-5D6E-409C-BE32-E72D297353CC}">
              <c16:uniqueId val="{00000001-2130-46AF-B6AD-86BFFE952945}"/>
            </c:ext>
          </c:extLst>
        </c:ser>
        <c:ser>
          <c:idx val="2"/>
          <c:order val="2"/>
          <c:tx>
            <c:strRef>
              <c:f>Sheet1!$D$1</c:f>
              <c:strCache>
                <c:ptCount val="1"/>
                <c:pt idx="0">
                  <c:v>&lt; 10%</c:v>
                </c:pt>
              </c:strCache>
            </c:strRef>
          </c:tx>
          <c:spPr>
            <a:solidFill>
              <a:sysClr val="window" lastClr="FFFFFF">
                <a:lumMod val="85000"/>
              </a:sysClr>
            </a:solidFill>
            <a:ln>
              <a:noFill/>
            </a:ln>
            <a:effectLst/>
          </c:spPr>
          <c:invertIfNegative val="0"/>
          <c:dLbls>
            <c:dLbl>
              <c:idx val="1"/>
              <c:delete val="1"/>
              <c:extLst>
                <c:ext xmlns:c15="http://schemas.microsoft.com/office/drawing/2012/chart" uri="{CE6537A1-D6FC-4f65-9D91-7224C49458BB}">
                  <c15:layout>
                    <c:manualLayout>
                      <c:w val="4.6955967466821312E-2"/>
                      <c:h val="0.14361223176633442"/>
                    </c:manualLayout>
                  </c15:layout>
                </c:ext>
                <c:ext xmlns:c16="http://schemas.microsoft.com/office/drawing/2014/chart" uri="{C3380CC4-5D6E-409C-BE32-E72D297353CC}">
                  <c16:uniqueId val="{00000007-2130-46AF-B6AD-86BFFE952945}"/>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Sheet1!$D$2:$D$4</c:f>
              <c:numCache>
                <c:formatCode>0%\ \ \ \ \ \ \ \ </c:formatCode>
                <c:ptCount val="3"/>
                <c:pt idx="0">
                  <c:v>0.14285714285709999</c:v>
                </c:pt>
                <c:pt idx="1">
                  <c:v>0</c:v>
                </c:pt>
                <c:pt idx="2" formatCode="0%">
                  <c:v>0.47619047619049998</c:v>
                </c:pt>
              </c:numCache>
            </c:numRef>
          </c:val>
          <c:extLst>
            <c:ext xmlns:c16="http://schemas.microsoft.com/office/drawing/2014/chart" uri="{C3380CC4-5D6E-409C-BE32-E72D297353CC}">
              <c16:uniqueId val="{00000002-2130-46AF-B6AD-86BFFE952945}"/>
            </c:ext>
          </c:extLst>
        </c:ser>
        <c:ser>
          <c:idx val="3"/>
          <c:order val="3"/>
          <c:tx>
            <c:strRef>
              <c:f>Sheet1!$E$1</c:f>
              <c:strCache>
                <c:ptCount val="1"/>
                <c:pt idx="0">
                  <c:v>10% to 25%</c:v>
                </c:pt>
              </c:strCache>
            </c:strRef>
          </c:tx>
          <c:spPr>
            <a:solidFill>
              <a:srgbClr val="9DBEE7"/>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Sheet1!$E$2:$E$4</c:f>
              <c:numCache>
                <c:formatCode>0%\ \ \ \ \ \ \ \ </c:formatCode>
                <c:ptCount val="3"/>
                <c:pt idx="0">
                  <c:v>0.16666666666669999</c:v>
                </c:pt>
                <c:pt idx="1">
                  <c:v>0.21428571428570001</c:v>
                </c:pt>
                <c:pt idx="2" formatCode="0%">
                  <c:v>0.38095238095240003</c:v>
                </c:pt>
              </c:numCache>
            </c:numRef>
          </c:val>
          <c:extLst>
            <c:ext xmlns:c16="http://schemas.microsoft.com/office/drawing/2014/chart" uri="{C3380CC4-5D6E-409C-BE32-E72D297353CC}">
              <c16:uniqueId val="{00000003-2130-46AF-B6AD-86BFFE952945}"/>
            </c:ext>
          </c:extLst>
        </c:ser>
        <c:ser>
          <c:idx val="4"/>
          <c:order val="4"/>
          <c:tx>
            <c:strRef>
              <c:f>Sheet1!$F$1</c:f>
              <c:strCache>
                <c:ptCount val="1"/>
                <c:pt idx="0">
                  <c:v>26% to 50%</c:v>
                </c:pt>
              </c:strCache>
            </c:strRef>
          </c:tx>
          <c:spPr>
            <a:solidFill>
              <a:srgbClr val="80B3B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Sheet1!$F$2:$F$4</c:f>
              <c:numCache>
                <c:formatCode>0%\ \ \ \ \ \ \ \ </c:formatCode>
                <c:ptCount val="3"/>
                <c:pt idx="0">
                  <c:v>0.2619047619048</c:v>
                </c:pt>
                <c:pt idx="1">
                  <c:v>0.30952380952379999</c:v>
                </c:pt>
                <c:pt idx="2" formatCode="0%">
                  <c:v>9.5238095238100007E-2</c:v>
                </c:pt>
              </c:numCache>
            </c:numRef>
          </c:val>
          <c:extLst>
            <c:ext xmlns:c16="http://schemas.microsoft.com/office/drawing/2014/chart" uri="{C3380CC4-5D6E-409C-BE32-E72D297353CC}">
              <c16:uniqueId val="{00000004-2130-46AF-B6AD-86BFFE952945}"/>
            </c:ext>
          </c:extLst>
        </c:ser>
        <c:ser>
          <c:idx val="5"/>
          <c:order val="5"/>
          <c:tx>
            <c:strRef>
              <c:f>Sheet1!$G$1</c:f>
              <c:strCache>
                <c:ptCount val="1"/>
                <c:pt idx="0">
                  <c:v>51% to 75%</c:v>
                </c:pt>
              </c:strCache>
            </c:strRef>
          </c:tx>
          <c:spPr>
            <a:solidFill>
              <a:srgbClr val="4BACC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Sheet1!$G$2:$G$4</c:f>
              <c:numCache>
                <c:formatCode>0%</c:formatCode>
                <c:ptCount val="3"/>
                <c:pt idx="0">
                  <c:v>0.35714285714290001</c:v>
                </c:pt>
                <c:pt idx="1">
                  <c:v>0.21428571428570001</c:v>
                </c:pt>
                <c:pt idx="2">
                  <c:v>4.7619047619050003E-2</c:v>
                </c:pt>
              </c:numCache>
            </c:numRef>
          </c:val>
          <c:extLst>
            <c:ext xmlns:c16="http://schemas.microsoft.com/office/drawing/2014/chart" uri="{C3380CC4-5D6E-409C-BE32-E72D297353CC}">
              <c16:uniqueId val="{00000005-2130-46AF-B6AD-86BFFE952945}"/>
            </c:ext>
          </c:extLst>
        </c:ser>
        <c:ser>
          <c:idx val="6"/>
          <c:order val="6"/>
          <c:tx>
            <c:strRef>
              <c:f>Sheet1!$H$1</c:f>
              <c:strCache>
                <c:ptCount val="1"/>
                <c:pt idx="0">
                  <c:v>76% to 100%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Sheet1!$H$2:$H$4</c:f>
              <c:numCache>
                <c:formatCode>0%</c:formatCode>
                <c:ptCount val="3"/>
                <c:pt idx="0">
                  <c:v>7.1428571428569995E-2</c:v>
                </c:pt>
                <c:pt idx="1">
                  <c:v>0.2619047619048</c:v>
                </c:pt>
                <c:pt idx="2">
                  <c:v>0</c:v>
                </c:pt>
              </c:numCache>
            </c:numRef>
          </c:val>
          <c:extLst>
            <c:ext xmlns:c16="http://schemas.microsoft.com/office/drawing/2014/chart" uri="{C3380CC4-5D6E-409C-BE32-E72D297353CC}">
              <c16:uniqueId val="{00000006-2130-46AF-B6AD-86BFFE952945}"/>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1839830573909419"/>
          <c:y val="0.8357527393848001"/>
          <c:w val="0.81546902647221919"/>
          <c:h val="0.130169859298792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88957358591046"/>
          <c:y val="3.2105067452815661E-2"/>
          <c:w val="0.66050173076191565"/>
          <c:h val="0.85855109393938145"/>
        </c:manualLayout>
      </c:layout>
      <c:barChart>
        <c:barDir val="bar"/>
        <c:grouping val="stacked"/>
        <c:varyColors val="0"/>
        <c:ser>
          <c:idx val="0"/>
          <c:order val="0"/>
          <c:tx>
            <c:strRef>
              <c:f>Sheet1!$B$1</c:f>
              <c:strCache>
                <c:ptCount val="1"/>
                <c:pt idx="0">
                  <c:v>10% or less</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Sheet1!$B$2:$B$4</c:f>
              <c:numCache>
                <c:formatCode>0%\ \ \ \ \ \ \ \ </c:formatCode>
                <c:ptCount val="3"/>
                <c:pt idx="0">
                  <c:v>0.37878787878789999</c:v>
                </c:pt>
                <c:pt idx="1">
                  <c:v>0.3692307692308</c:v>
                </c:pt>
                <c:pt idx="2" formatCode="0%">
                  <c:v>0.296875</c:v>
                </c:pt>
              </c:numCache>
            </c:numRef>
          </c:val>
          <c:extLst>
            <c:ext xmlns:c16="http://schemas.microsoft.com/office/drawing/2014/chart" uri="{C3380CC4-5D6E-409C-BE32-E72D297353CC}">
              <c16:uniqueId val="{00000000-E266-4770-B373-BD5D34E08991}"/>
            </c:ext>
          </c:extLst>
        </c:ser>
        <c:ser>
          <c:idx val="1"/>
          <c:order val="1"/>
          <c:tx>
            <c:strRef>
              <c:f>Sheet1!$C$1</c:f>
              <c:strCache>
                <c:ptCount val="1"/>
                <c:pt idx="0">
                  <c:v>11% to 30%</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Sheet1!$C$2:$C$4</c:f>
              <c:numCache>
                <c:formatCode>0%\ \ \ \ \ \ \ \ </c:formatCode>
                <c:ptCount val="3"/>
                <c:pt idx="0">
                  <c:v>0.36363636363640001</c:v>
                </c:pt>
                <c:pt idx="1">
                  <c:v>0.3692307692308</c:v>
                </c:pt>
                <c:pt idx="2" formatCode="0%">
                  <c:v>0.25</c:v>
                </c:pt>
              </c:numCache>
            </c:numRef>
          </c:val>
          <c:extLst>
            <c:ext xmlns:c16="http://schemas.microsoft.com/office/drawing/2014/chart" uri="{C3380CC4-5D6E-409C-BE32-E72D297353CC}">
              <c16:uniqueId val="{00000001-E266-4770-B373-BD5D34E08991}"/>
            </c:ext>
          </c:extLst>
        </c:ser>
        <c:ser>
          <c:idx val="2"/>
          <c:order val="2"/>
          <c:tx>
            <c:strRef>
              <c:f>Sheet1!$D$1</c:f>
              <c:strCache>
                <c:ptCount val="1"/>
                <c:pt idx="0">
                  <c:v>More than 30%</c:v>
                </c:pt>
              </c:strCache>
            </c:strRef>
          </c:tx>
          <c:spPr>
            <a:solidFill>
              <a:srgbClr val="9BBB59">
                <a:lumMod val="5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Sheet1!$D$2:$D$4</c:f>
              <c:numCache>
                <c:formatCode>0%\ \ \ \ \ \ \ \ </c:formatCode>
                <c:ptCount val="3"/>
                <c:pt idx="0">
                  <c:v>0.19696969696969999</c:v>
                </c:pt>
                <c:pt idx="1">
                  <c:v>0.2</c:v>
                </c:pt>
                <c:pt idx="2" formatCode="0%">
                  <c:v>0.234375</c:v>
                </c:pt>
              </c:numCache>
            </c:numRef>
          </c:val>
          <c:extLst>
            <c:ext xmlns:c16="http://schemas.microsoft.com/office/drawing/2014/chart" uri="{C3380CC4-5D6E-409C-BE32-E72D297353CC}">
              <c16:uniqueId val="{00000002-E266-4770-B373-BD5D34E08991}"/>
            </c:ext>
          </c:extLst>
        </c:ser>
        <c:ser>
          <c:idx val="3"/>
          <c:order val="3"/>
          <c:tx>
            <c:strRef>
              <c:f>Sheet1!$E$1</c:f>
              <c:strCache>
                <c:ptCount val="1"/>
                <c:pt idx="0">
                  <c:v>No Change</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Sheet1!$E$2:$E$4</c:f>
              <c:numCache>
                <c:formatCode>0%</c:formatCode>
                <c:ptCount val="3"/>
                <c:pt idx="0">
                  <c:v>6.0606060606059997E-2</c:v>
                </c:pt>
                <c:pt idx="1">
                  <c:v>6.1538461538460001E-2</c:v>
                </c:pt>
                <c:pt idx="2">
                  <c:v>0.21875</c:v>
                </c:pt>
              </c:numCache>
            </c:numRef>
          </c:val>
          <c:extLst>
            <c:ext xmlns:c16="http://schemas.microsoft.com/office/drawing/2014/chart" uri="{C3380CC4-5D6E-409C-BE32-E72D297353CC}">
              <c16:uniqueId val="{00000003-E266-4770-B373-BD5D34E08991}"/>
            </c:ext>
          </c:extLst>
        </c:ser>
        <c:dLbls>
          <c:showLegendKey val="0"/>
          <c:showVal val="0"/>
          <c:showCatName val="0"/>
          <c:showSerName val="0"/>
          <c:showPercent val="0"/>
          <c:showBubbleSize val="0"/>
        </c:dLbls>
        <c:gapWidth val="30"/>
        <c:overlap val="100"/>
        <c:axId val="579752975"/>
        <c:axId val="579757295"/>
      </c:barChart>
      <c:catAx>
        <c:axId val="579752975"/>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579757295"/>
        <c:crosses val="autoZero"/>
        <c:auto val="1"/>
        <c:lblAlgn val="ctr"/>
        <c:lblOffset val="100"/>
        <c:noMultiLvlLbl val="0"/>
      </c:catAx>
      <c:valAx>
        <c:axId val="579757295"/>
        <c:scaling>
          <c:orientation val="minMax"/>
          <c:max val="1"/>
        </c:scaling>
        <c:delete val="1"/>
        <c:axPos val="t"/>
        <c:numFmt formatCode="0%" sourceLinked="0"/>
        <c:majorTickMark val="none"/>
        <c:minorTickMark val="none"/>
        <c:tickLblPos val="nextTo"/>
        <c:crossAx val="579752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latin typeface="+mn-lt"/>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820658463918987"/>
          <c:y val="3.2105067452815661E-2"/>
          <c:w val="0.34986698847843756"/>
          <c:h val="0.93578986509436868"/>
        </c:manualLayout>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2-1E77-44AD-A0E2-987F5B36FF38}"/>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748558423377171"/>
                      <c:h val="5.8635527738824245E-2"/>
                    </c:manualLayout>
                  </c15:layout>
                </c:ext>
                <c:ext xmlns:c16="http://schemas.microsoft.com/office/drawing/2014/chart" uri="{C3380CC4-5D6E-409C-BE32-E72D297353CC}">
                  <c16:uniqueId val="{00000001-1E77-44AD-A0E2-987F5B36FF38}"/>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E77-44AD-A0E2-987F5B36FF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Financing</c:v>
                </c:pt>
                <c:pt idx="1">
                  <c:v>Staffing</c:v>
                </c:pt>
                <c:pt idx="2">
                  <c:v>Local ordinances and regulations</c:v>
                </c:pt>
                <c:pt idx="3">
                  <c:v>Lack of demand in my area</c:v>
                </c:pt>
                <c:pt idx="4">
                  <c:v>Limitations of the space/land</c:v>
                </c:pt>
                <c:pt idx="5">
                  <c:v>Competition</c:v>
                </c:pt>
                <c:pt idx="6">
                  <c:v>No interest in growth or expansion</c:v>
                </c:pt>
                <c:pt idx="7">
                  <c:v>Other</c:v>
                </c:pt>
                <c:pt idx="8">
                  <c:v>None of these</c:v>
                </c:pt>
              </c:strCache>
            </c:strRef>
          </c:cat>
          <c:val>
            <c:numRef>
              <c:f>Sheet1!$B$2:$B$10</c:f>
              <c:numCache>
                <c:formatCode>0%</c:formatCode>
                <c:ptCount val="9"/>
                <c:pt idx="0">
                  <c:v>0.4</c:v>
                </c:pt>
                <c:pt idx="1">
                  <c:v>0.28888888888890002</c:v>
                </c:pt>
                <c:pt idx="2">
                  <c:v>0.2</c:v>
                </c:pt>
                <c:pt idx="3">
                  <c:v>0.2</c:v>
                </c:pt>
                <c:pt idx="4">
                  <c:v>0.1333333333333</c:v>
                </c:pt>
                <c:pt idx="5">
                  <c:v>4.4444444444439998E-2</c:v>
                </c:pt>
                <c:pt idx="6">
                  <c:v>0</c:v>
                </c:pt>
                <c:pt idx="7">
                  <c:v>0.1111111111111</c:v>
                </c:pt>
                <c:pt idx="8">
                  <c:v>0.1111111111111</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3025969478839"/>
          <c:y val="3.2403437408597142E-2"/>
          <c:w val="0.45237349081609418"/>
          <c:h val="0.93519312518280573"/>
        </c:manualLayout>
      </c:layout>
      <c:barChart>
        <c:barDir val="bar"/>
        <c:grouping val="clustered"/>
        <c:varyColors val="0"/>
        <c:ser>
          <c:idx val="0"/>
          <c:order val="0"/>
          <c:tx>
            <c:strRef>
              <c:f>Sheet1!$B$1</c:f>
              <c:strCache>
                <c:ptCount val="1"/>
                <c:pt idx="0">
                  <c:v>Average</c:v>
                </c:pt>
              </c:strCache>
            </c:strRef>
          </c:tx>
          <c:spPr>
            <a:solidFill>
              <a:srgbClr val="4BACC6">
                <a:lumMod val="50000"/>
              </a:srgbClr>
            </a:solidFill>
            <a:ln>
              <a:noFill/>
            </a:ln>
            <a:effectLst/>
          </c:spPr>
          <c:invertIfNegative val="0"/>
          <c:dPt>
            <c:idx val="7"/>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BE86-47AC-A8B2-DCA47EAA8B7E}"/>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2314328277536745E-2"/>
                      <c:h val="5.918045977624696E-2"/>
                    </c:manualLayout>
                  </c15:layout>
                </c:ext>
                <c:ext xmlns:c16="http://schemas.microsoft.com/office/drawing/2014/chart" uri="{C3380CC4-5D6E-409C-BE32-E72D297353CC}">
                  <c16:uniqueId val="{00000000-BE86-47AC-A8B2-DCA47EAA8B7E}"/>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584023718267031"/>
                      <c:h val="5.918045977624696E-2"/>
                    </c:manualLayout>
                  </c15:layout>
                </c:ext>
                <c:ext xmlns:c16="http://schemas.microsoft.com/office/drawing/2014/chart" uri="{C3380CC4-5D6E-409C-BE32-E72D297353CC}">
                  <c16:uniqueId val="{00000001-7BA3-4D02-93C8-1274A77101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Access to additional financing</c:v>
                </c:pt>
                <c:pt idx="1">
                  <c:v>Marketing</c:v>
                </c:pt>
                <c:pt idx="2">
                  <c:v>Help navigating local ordinances and regulations</c:v>
                </c:pt>
                <c:pt idx="3">
                  <c:v>Staffing</c:v>
                </c:pt>
                <c:pt idx="4">
                  <c:v>Operational consulting</c:v>
                </c:pt>
                <c:pt idx="5">
                  <c:v>Legal representation</c:v>
                </c:pt>
                <c:pt idx="6">
                  <c:v>Other</c:v>
                </c:pt>
                <c:pt idx="7">
                  <c:v>None of these</c:v>
                </c:pt>
              </c:strCache>
            </c:strRef>
          </c:cat>
          <c:val>
            <c:numRef>
              <c:f>Sheet1!$B$2:$B$9</c:f>
              <c:numCache>
                <c:formatCode>0%</c:formatCode>
                <c:ptCount val="8"/>
                <c:pt idx="0">
                  <c:v>0.44444444444440001</c:v>
                </c:pt>
                <c:pt idx="1">
                  <c:v>0.42222222222220002</c:v>
                </c:pt>
                <c:pt idx="2">
                  <c:v>0.22222222222220001</c:v>
                </c:pt>
                <c:pt idx="3">
                  <c:v>0.22222222222220001</c:v>
                </c:pt>
                <c:pt idx="4">
                  <c:v>0.15555555555559999</c:v>
                </c:pt>
                <c:pt idx="5">
                  <c:v>2.2222222222219999E-2</c:v>
                </c:pt>
                <c:pt idx="6">
                  <c:v>2.2222222222219999E-2</c:v>
                </c:pt>
                <c:pt idx="7">
                  <c:v>0.22222222222220001</c:v>
                </c:pt>
              </c:numCache>
            </c:numRef>
          </c:val>
          <c:extLst>
            <c:ext xmlns:c16="http://schemas.microsoft.com/office/drawing/2014/chart" uri="{C3380CC4-5D6E-409C-BE32-E72D297353CC}">
              <c16:uniqueId val="{00000000-7BA3-4D02-93C8-1274A771019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29144042649875E-2"/>
          <c:y val="3.2105067452815661E-2"/>
          <c:w val="0.94494171191470022"/>
          <c:h val="0.71865573301821195"/>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Sheet1!$B$2:$B$4</c:f>
              <c:numCache>
                <c:formatCode>0%</c:formatCode>
                <c:ptCount val="3"/>
                <c:pt idx="0">
                  <c:v>0.75675675675679999</c:v>
                </c:pt>
                <c:pt idx="1">
                  <c:v>0.1486486486486</c:v>
                </c:pt>
                <c:pt idx="2">
                  <c:v>9.4594594594589992E-2</c:v>
                </c:pt>
              </c:numCache>
            </c:numRef>
          </c:val>
          <c:extLst>
            <c:ext xmlns:c16="http://schemas.microsoft.com/office/drawing/2014/chart" uri="{C3380CC4-5D6E-409C-BE32-E72D297353CC}">
              <c16:uniqueId val="{00000000-DDE7-4D44-92FE-C37F582AFC10}"/>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Sheet1!$C$2:$C$4</c:f>
              <c:numCache>
                <c:formatCode>0%</c:formatCode>
                <c:ptCount val="3"/>
                <c:pt idx="0">
                  <c:v>0.57303370786520003</c:v>
                </c:pt>
                <c:pt idx="1">
                  <c:v>0.20224719101120001</c:v>
                </c:pt>
                <c:pt idx="2">
                  <c:v>0.2247191011236</c:v>
                </c:pt>
              </c:numCache>
            </c:numRef>
          </c:val>
          <c:extLst>
            <c:ext xmlns:c16="http://schemas.microsoft.com/office/drawing/2014/chart" uri="{C3380CC4-5D6E-409C-BE32-E72D297353CC}">
              <c16:uniqueId val="{00000001-DDE7-4D44-92FE-C37F582AFC10}"/>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7522558014308"/>
          <c:y val="1.796120521101234E-2"/>
          <c:w val="0.60858580128342621"/>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5B73-4931-8575-2E3BC0A0EA3A}"/>
              </c:ext>
            </c:extLst>
          </c:dPt>
          <c:dPt>
            <c:idx val="1"/>
            <c:invertIfNegative val="0"/>
            <c:bubble3D val="0"/>
            <c:spPr>
              <a:solidFill>
                <a:srgbClr val="80B3BA"/>
              </a:solidFill>
              <a:ln>
                <a:noFill/>
              </a:ln>
              <a:effectLst/>
            </c:spPr>
            <c:extLst>
              <c:ext xmlns:c16="http://schemas.microsoft.com/office/drawing/2014/chart" uri="{C3380CC4-5D6E-409C-BE32-E72D297353CC}">
                <c16:uniqueId val="{00000003-5B73-4931-8575-2E3BC0A0EA3A}"/>
              </c:ext>
            </c:extLst>
          </c:dPt>
          <c:dPt>
            <c:idx val="2"/>
            <c:invertIfNegative val="0"/>
            <c:bubble3D val="0"/>
            <c:spPr>
              <a:solidFill>
                <a:srgbClr val="80B3BA"/>
              </a:solidFill>
              <a:ln>
                <a:noFill/>
              </a:ln>
              <a:effectLst/>
            </c:spPr>
            <c:extLst>
              <c:ext xmlns:c16="http://schemas.microsoft.com/office/drawing/2014/chart" uri="{C3380CC4-5D6E-409C-BE32-E72D297353CC}">
                <c16:uniqueId val="{00000005-5B73-4931-8575-2E3BC0A0EA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Private, in each unit</c:v>
                </c:pt>
                <c:pt idx="1">
                  <c:v>Private, external to unit</c:v>
                </c:pt>
                <c:pt idx="2">
                  <c:v>Communal</c:v>
                </c:pt>
              </c:strCache>
            </c:strRef>
          </c:cat>
          <c:val>
            <c:numRef>
              <c:f>Sheet1!$B$2:$B$4</c:f>
              <c:numCache>
                <c:formatCode>0%</c:formatCode>
                <c:ptCount val="3"/>
                <c:pt idx="0">
                  <c:v>0.69047619047620001</c:v>
                </c:pt>
                <c:pt idx="1">
                  <c:v>0.28571428571430002</c:v>
                </c:pt>
                <c:pt idx="2">
                  <c:v>0.28571428571430002</c:v>
                </c:pt>
              </c:numCache>
            </c:numRef>
          </c:val>
          <c:extLst>
            <c:ext xmlns:c16="http://schemas.microsoft.com/office/drawing/2014/chart" uri="{C3380CC4-5D6E-409C-BE32-E72D297353CC}">
              <c16:uniqueId val="{00000006-5B73-4931-8575-2E3BC0A0EA3A}"/>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31723805221902"/>
          <c:w val="0.98130167815721592"/>
          <c:h val="0.66862230841008019"/>
        </c:manualLayout>
      </c:layout>
      <c:barChart>
        <c:barDir val="bar"/>
        <c:grouping val="stacked"/>
        <c:varyColors val="0"/>
        <c:ser>
          <c:idx val="0"/>
          <c:order val="0"/>
          <c:tx>
            <c:strRef>
              <c:f>Sheet1!$B$1</c:f>
              <c:strCache>
                <c:ptCount val="1"/>
                <c:pt idx="0">
                  <c:v>None</c:v>
                </c:pt>
              </c:strCache>
            </c:strRef>
          </c:tx>
          <c:spPr>
            <a:solidFill>
              <a:srgbClr val="C0504D"/>
            </a:solidFill>
            <a:ln>
              <a:noFill/>
            </a:ln>
            <a:effectLst/>
          </c:spPr>
          <c:invertIfNegative val="0"/>
          <c:dLbls>
            <c:dLbl>
              <c:idx val="0"/>
              <c:layout>
                <c:manualLayout>
                  <c:x val="-2.5305451049103329E-2"/>
                  <c:y val="2.0222882289834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C-4C36-B01B-2F843AA66FBB}"/>
                </c:ext>
              </c:extLst>
            </c:dLbl>
            <c:dLbl>
              <c:idx val="1"/>
              <c:layout>
                <c:manualLayout>
                  <c:x val="3.4651857824748312E-2"/>
                  <c:y val="-2.4317574494185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0C-4C36-B01B-2F843AA66FB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Sheet1!$B$2</c:f>
              <c:numCache>
                <c:formatCode>0%</c:formatCode>
                <c:ptCount val="1"/>
                <c:pt idx="0">
                  <c:v>0.28571428571430002</c:v>
                </c:pt>
              </c:numCache>
            </c:numRef>
          </c:val>
          <c:extLst>
            <c:ext xmlns:c16="http://schemas.microsoft.com/office/drawing/2014/chart" uri="{C3380CC4-5D6E-409C-BE32-E72D297353CC}">
              <c16:uniqueId val="{00000002-640C-4C36-B01B-2F843AA66FBB}"/>
            </c:ext>
          </c:extLst>
        </c:ser>
        <c:ser>
          <c:idx val="1"/>
          <c:order val="1"/>
          <c:tx>
            <c:strRef>
              <c:f>Sheet1!$C$1</c:f>
              <c:strCache>
                <c:ptCount val="1"/>
                <c:pt idx="0">
                  <c:v>Up to 10% more</c:v>
                </c:pt>
              </c:strCache>
            </c:strRef>
          </c:tx>
          <c:spPr>
            <a:solidFill>
              <a:sysClr val="window" lastClr="FFFFFF">
                <a:lumMod val="65000"/>
              </a:sysClr>
            </a:solidFill>
            <a:ln>
              <a:noFill/>
            </a:ln>
            <a:effectLst/>
          </c:spPr>
          <c:invertIfNegative val="0"/>
          <c:dLbls>
            <c:dLbl>
              <c:idx val="0"/>
              <c:layout>
                <c:manualLayout>
                  <c:x val="-1.5747894803685058E-2"/>
                  <c:y val="0.33172127631451981"/>
                </c:manualLayout>
              </c:layout>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0C-4C36-B01B-2F843AA66FB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Sheet1!$C$2</c:f>
              <c:numCache>
                <c:formatCode>0%</c:formatCode>
                <c:ptCount val="1"/>
                <c:pt idx="0">
                  <c:v>0</c:v>
                </c:pt>
              </c:numCache>
            </c:numRef>
          </c:val>
          <c:extLst>
            <c:ext xmlns:c16="http://schemas.microsoft.com/office/drawing/2014/chart" uri="{C3380CC4-5D6E-409C-BE32-E72D297353CC}">
              <c16:uniqueId val="{00000003-640C-4C36-B01B-2F843AA66FBB}"/>
            </c:ext>
          </c:extLst>
        </c:ser>
        <c:ser>
          <c:idx val="2"/>
          <c:order val="2"/>
          <c:tx>
            <c:strRef>
              <c:f>Sheet1!$D$1</c:f>
              <c:strCache>
                <c:ptCount val="1"/>
                <c:pt idx="0">
                  <c:v>10 to 25% more</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Sheet1!$D$2</c:f>
              <c:numCache>
                <c:formatCode>0%</c:formatCode>
                <c:ptCount val="1"/>
                <c:pt idx="0">
                  <c:v>0.28571428571430002</c:v>
                </c:pt>
              </c:numCache>
            </c:numRef>
          </c:val>
          <c:extLst>
            <c:ext xmlns:c16="http://schemas.microsoft.com/office/drawing/2014/chart" uri="{C3380CC4-5D6E-409C-BE32-E72D297353CC}">
              <c16:uniqueId val="{00000004-640C-4C36-B01B-2F843AA66FBB}"/>
            </c:ext>
          </c:extLst>
        </c:ser>
        <c:ser>
          <c:idx val="3"/>
          <c:order val="3"/>
          <c:tx>
            <c:strRef>
              <c:f>Sheet1!$E$1</c:f>
              <c:strCache>
                <c:ptCount val="1"/>
                <c:pt idx="0">
                  <c:v>&gt; 25% more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Sheet1!$E$2</c:f>
              <c:numCache>
                <c:formatCode>0%</c:formatCode>
                <c:ptCount val="1"/>
                <c:pt idx="0">
                  <c:v>0.42857142857140001</c:v>
                </c:pt>
              </c:numCache>
            </c:numRef>
          </c:val>
          <c:extLst>
            <c:ext xmlns:c16="http://schemas.microsoft.com/office/drawing/2014/chart" uri="{C3380CC4-5D6E-409C-BE32-E72D297353CC}">
              <c16:uniqueId val="{00000005-640C-4C36-B01B-2F843AA66FBB}"/>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1"/>
        <c:axPos val="l"/>
        <c:numFmt formatCode="General" sourceLinked="0"/>
        <c:majorTickMark val="none"/>
        <c:minorTickMark val="none"/>
        <c:tickLblPos val="nextTo"/>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
          <c:y val="0.75960807877347425"/>
          <c:w val="0.99759077645493743"/>
          <c:h val="0.240391921226525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94212939629455"/>
          <c:y val="3.0662014176078538E-2"/>
          <c:w val="0.46785547288466695"/>
          <c:h val="0.86479851522982465"/>
        </c:manualLayout>
      </c:layout>
      <c:barChart>
        <c:barDir val="bar"/>
        <c:grouping val="stacked"/>
        <c:varyColors val="0"/>
        <c:ser>
          <c:idx val="0"/>
          <c:order val="0"/>
          <c:tx>
            <c:strRef>
              <c:f>Sheet1!$B$1</c:f>
              <c:strCache>
                <c:ptCount val="1"/>
                <c:pt idx="0">
                  <c:v>Currently Use</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c:v>
                </c:pt>
                <c:pt idx="1">
                  <c:v>Email</c:v>
                </c:pt>
                <c:pt idx="2">
                  <c:v>Digital advertising </c:v>
                </c:pt>
                <c:pt idx="3">
                  <c:v>Public relations</c:v>
                </c:pt>
                <c:pt idx="4">
                  <c:v>Print ads</c:v>
                </c:pt>
                <c:pt idx="5">
                  <c:v>Sponsorships</c:v>
                </c:pt>
                <c:pt idx="6">
                  <c:v>Radio</c:v>
                </c:pt>
                <c:pt idx="7">
                  <c:v>TV</c:v>
                </c:pt>
              </c:strCache>
            </c:strRef>
          </c:cat>
          <c:val>
            <c:numRef>
              <c:f>Sheet1!$B$2:$B$9</c:f>
              <c:numCache>
                <c:formatCode>0%</c:formatCode>
                <c:ptCount val="8"/>
                <c:pt idx="0">
                  <c:v>0.9</c:v>
                </c:pt>
                <c:pt idx="1">
                  <c:v>0.55000000000000004</c:v>
                </c:pt>
                <c:pt idx="2">
                  <c:v>0.5</c:v>
                </c:pt>
                <c:pt idx="3">
                  <c:v>0.45</c:v>
                </c:pt>
                <c:pt idx="4">
                  <c:v>0.27500000000000002</c:v>
                </c:pt>
                <c:pt idx="5">
                  <c:v>0.22500000000000001</c:v>
                </c:pt>
                <c:pt idx="6">
                  <c:v>0.1</c:v>
                </c:pt>
                <c:pt idx="7">
                  <c:v>0.05</c:v>
                </c:pt>
              </c:numCache>
            </c:numRef>
          </c:val>
          <c:extLst>
            <c:ext xmlns:c16="http://schemas.microsoft.com/office/drawing/2014/chart" uri="{C3380CC4-5D6E-409C-BE32-E72D297353CC}">
              <c16:uniqueId val="{00000000-BC67-4DFA-AD2D-ED21DF2274B2}"/>
            </c:ext>
          </c:extLst>
        </c:ser>
        <c:ser>
          <c:idx val="1"/>
          <c:order val="1"/>
          <c:tx>
            <c:strRef>
              <c:f>Sheet1!$C$1</c:f>
              <c:strCache>
                <c:ptCount val="1"/>
                <c:pt idx="0">
                  <c:v>Plan to Use</c:v>
                </c:pt>
              </c:strCache>
            </c:strRef>
          </c:tx>
          <c:spPr>
            <a:solidFill>
              <a:srgbClr val="40707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c:v>
                </c:pt>
                <c:pt idx="1">
                  <c:v>Email</c:v>
                </c:pt>
                <c:pt idx="2">
                  <c:v>Digital advertising </c:v>
                </c:pt>
                <c:pt idx="3">
                  <c:v>Public relations</c:v>
                </c:pt>
                <c:pt idx="4">
                  <c:v>Print ads</c:v>
                </c:pt>
                <c:pt idx="5">
                  <c:v>Sponsorships</c:v>
                </c:pt>
                <c:pt idx="6">
                  <c:v>Radio</c:v>
                </c:pt>
                <c:pt idx="7">
                  <c:v>TV</c:v>
                </c:pt>
              </c:strCache>
            </c:strRef>
          </c:cat>
          <c:val>
            <c:numRef>
              <c:f>Sheet1!$C$2:$C$9</c:f>
              <c:numCache>
                <c:formatCode>0%</c:formatCode>
                <c:ptCount val="8"/>
                <c:pt idx="0">
                  <c:v>0.1</c:v>
                </c:pt>
                <c:pt idx="1">
                  <c:v>0.25</c:v>
                </c:pt>
                <c:pt idx="2">
                  <c:v>0.2</c:v>
                </c:pt>
                <c:pt idx="3">
                  <c:v>0.22500000000000001</c:v>
                </c:pt>
                <c:pt idx="4">
                  <c:v>0.125</c:v>
                </c:pt>
                <c:pt idx="5">
                  <c:v>0.27500000000000002</c:v>
                </c:pt>
                <c:pt idx="6">
                  <c:v>0.1</c:v>
                </c:pt>
                <c:pt idx="7">
                  <c:v>0.125</c:v>
                </c:pt>
              </c:numCache>
            </c:numRef>
          </c:val>
          <c:extLst>
            <c:ext xmlns:c16="http://schemas.microsoft.com/office/drawing/2014/chart" uri="{C3380CC4-5D6E-409C-BE32-E72D297353CC}">
              <c16:uniqueId val="{00000001-BC67-4DFA-AD2D-ED21DF2274B2}"/>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68296954355129E-2"/>
          <c:y val="2.8584843834666595E-2"/>
          <c:w val="0.83595565309127051"/>
          <c:h val="0.93311694020827862"/>
        </c:manualLayout>
      </c:layout>
      <c:doughnutChart>
        <c:varyColors val="1"/>
        <c:ser>
          <c:idx val="0"/>
          <c:order val="0"/>
          <c:tx>
            <c:strRef>
              <c:f>Sheet1!$B$1</c:f>
              <c:strCache>
                <c:ptCount val="1"/>
                <c:pt idx="0">
                  <c:v>Overall</c:v>
                </c:pt>
              </c:strCache>
            </c:strRef>
          </c:tx>
          <c:dPt>
            <c:idx val="0"/>
            <c:bubble3D val="0"/>
            <c:spPr>
              <a:solidFill>
                <a:srgbClr val="4F81B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C8740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C0504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2.9276914564355834E-2"/>
                  <c:y val="4.966477876084120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772314995669271"/>
                      <c:h val="0.27004078649786711"/>
                    </c:manualLayout>
                  </c15:layout>
                </c:ext>
                <c:ext xmlns:c16="http://schemas.microsoft.com/office/drawing/2014/chart" uri="{C3380CC4-5D6E-409C-BE32-E72D297353CC}">
                  <c16:uniqueId val="{00000001-3667-49E1-AAA8-B2AECF76BDE8}"/>
                </c:ext>
              </c:extLst>
            </c:dLbl>
            <c:dLbl>
              <c:idx val="2"/>
              <c:layout>
                <c:manualLayout>
                  <c:x val="-1.0303264649331607E-2"/>
                  <c:y val="-1.57748111746537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796213425587387"/>
                      <c:h val="0.22310406822136997"/>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Direct booking</c:v>
                </c:pt>
                <c:pt idx="1">
                  <c:v>Third party</c:v>
                </c:pt>
                <c:pt idx="2">
                  <c:v>Both</c:v>
                </c:pt>
                <c:pt idx="3">
                  <c:v>Uncertain</c:v>
                </c:pt>
              </c:strCache>
            </c:strRef>
          </c:cat>
          <c:val>
            <c:numRef>
              <c:f>Sheet1!$B$2:$B$5</c:f>
              <c:numCache>
                <c:formatCode>0%</c:formatCode>
                <c:ptCount val="4"/>
                <c:pt idx="0">
                  <c:v>0.27500000000000002</c:v>
                </c:pt>
                <c:pt idx="1">
                  <c:v>0.125</c:v>
                </c:pt>
                <c:pt idx="2">
                  <c:v>0.57499999999999996</c:v>
                </c:pt>
                <c:pt idx="3">
                  <c:v>2.5000000000000001E-2</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8895761025562"/>
          <c:y val="1.796120521101234E-2"/>
          <c:w val="0.55387210645499174"/>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2C5A-4865-9618-B7F64A84AA3D}"/>
              </c:ext>
            </c:extLst>
          </c:dPt>
          <c:dPt>
            <c:idx val="1"/>
            <c:invertIfNegative val="0"/>
            <c:bubble3D val="0"/>
            <c:spPr>
              <a:solidFill>
                <a:srgbClr val="80B3BA"/>
              </a:solidFill>
              <a:ln>
                <a:noFill/>
              </a:ln>
              <a:effectLst/>
            </c:spPr>
            <c:extLst>
              <c:ext xmlns:c16="http://schemas.microsoft.com/office/drawing/2014/chart" uri="{C3380CC4-5D6E-409C-BE32-E72D297353CC}">
                <c16:uniqueId val="{00000003-2C5A-4865-9618-B7F64A84AA3D}"/>
              </c:ext>
            </c:extLst>
          </c:dPt>
          <c:dPt>
            <c:idx val="2"/>
            <c:invertIfNegative val="0"/>
            <c:bubble3D val="0"/>
            <c:spPr>
              <a:solidFill>
                <a:srgbClr val="80B3BA"/>
              </a:solidFill>
              <a:ln>
                <a:noFill/>
              </a:ln>
              <a:effectLst/>
            </c:spPr>
            <c:extLst>
              <c:ext xmlns:c16="http://schemas.microsoft.com/office/drawing/2014/chart" uri="{C3380CC4-5D6E-409C-BE32-E72D297353CC}">
                <c16:uniqueId val="{00000005-2C5A-4865-9618-B7F64A84AA3D}"/>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5A-4865-9618-B7F64A84AA3D}"/>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2C5A-4865-9618-B7F64A84AA3D}"/>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704510389432045"/>
                      <c:h val="8.1273307189675723E-2"/>
                    </c:manualLayout>
                  </c15:layout>
                </c:ext>
                <c:ext xmlns:c16="http://schemas.microsoft.com/office/drawing/2014/chart" uri="{C3380CC4-5D6E-409C-BE32-E72D297353CC}">
                  <c16:uniqueId val="{00000009-2C5A-4865-9618-B7F64A84AA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AirBnB</c:v>
                </c:pt>
                <c:pt idx="1">
                  <c:v>HipCamp</c:v>
                </c:pt>
                <c:pt idx="2">
                  <c:v>VRBO</c:v>
                </c:pt>
                <c:pt idx="3">
                  <c:v>Harvest Hosts</c:v>
                </c:pt>
                <c:pt idx="4">
                  <c:v>Uncertain</c:v>
                </c:pt>
                <c:pt idx="5">
                  <c:v>None of these</c:v>
                </c:pt>
              </c:strCache>
            </c:strRef>
          </c:cat>
          <c:val>
            <c:numRef>
              <c:f>Sheet1!$B$2:$B$7</c:f>
              <c:numCache>
                <c:formatCode>0%</c:formatCode>
                <c:ptCount val="6"/>
                <c:pt idx="0">
                  <c:v>0.65</c:v>
                </c:pt>
                <c:pt idx="1">
                  <c:v>0.35</c:v>
                </c:pt>
                <c:pt idx="2">
                  <c:v>0.35</c:v>
                </c:pt>
                <c:pt idx="3">
                  <c:v>2.5000000000000001E-2</c:v>
                </c:pt>
                <c:pt idx="4">
                  <c:v>2.5000000000000001E-2</c:v>
                </c:pt>
                <c:pt idx="5">
                  <c:v>0.2</c:v>
                </c:pt>
              </c:numCache>
            </c:numRef>
          </c:val>
          <c:extLst>
            <c:ext xmlns:c16="http://schemas.microsoft.com/office/drawing/2014/chart" uri="{C3380CC4-5D6E-409C-BE32-E72D297353CC}">
              <c16:uniqueId val="{00000006-2C5A-4865-9618-B7F64A84AA3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830029759315624E-2"/>
          <c:y val="3.6861665846492406E-2"/>
          <c:w val="0.98516997024068442"/>
          <c:h val="0.62060085440409207"/>
        </c:manualLayout>
      </c:layout>
      <c:barChart>
        <c:barDir val="col"/>
        <c:grouping val="clustered"/>
        <c:varyColors val="0"/>
        <c:ser>
          <c:idx val="1"/>
          <c:order val="0"/>
          <c:tx>
            <c:strRef>
              <c:f>Sheet1!$B$1</c:f>
              <c:strCache>
                <c:ptCount val="1"/>
                <c:pt idx="0">
                  <c:v>2024</c:v>
                </c:pt>
              </c:strCache>
            </c:strRef>
          </c:tx>
          <c:spPr>
            <a:solidFill>
              <a:srgbClr val="80B3BA"/>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5408186828317152"/>
                      <c:h val="9.7455174275859827E-2"/>
                    </c:manualLayout>
                  </c15:layout>
                </c:ext>
                <c:ext xmlns:c16="http://schemas.microsoft.com/office/drawing/2014/chart" uri="{C3380CC4-5D6E-409C-BE32-E72D297353CC}">
                  <c16:uniqueId val="{00000000-692B-45AF-B267-B8B6BA4679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Stand-alone</c:v>
                </c:pt>
                <c:pt idx="1">
                  <c:v>Add-on at RV Park and/or Campground</c:v>
                </c:pt>
                <c:pt idx="2">
                  <c:v>Other</c:v>
                </c:pt>
              </c:strCache>
            </c:strRef>
          </c:cat>
          <c:val>
            <c:numRef>
              <c:f>Sheet1!$B$2:$B$4</c:f>
              <c:numCache>
                <c:formatCode>0%</c:formatCode>
                <c:ptCount val="3"/>
                <c:pt idx="0">
                  <c:v>0.60606060606059997</c:v>
                </c:pt>
                <c:pt idx="1">
                  <c:v>7.5757575757580006E-2</c:v>
                </c:pt>
                <c:pt idx="2">
                  <c:v>0.1060606060606</c:v>
                </c:pt>
              </c:numCache>
            </c:numRef>
          </c:val>
          <c:extLst>
            <c:ext xmlns:c16="http://schemas.microsoft.com/office/drawing/2014/chart" uri="{C3380CC4-5D6E-409C-BE32-E72D297353CC}">
              <c16:uniqueId val="{00000001-692B-45AF-B267-B8B6BA46790A}"/>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85185789683369E-2"/>
          <c:y val="0.20225604872405403"/>
          <c:w val="0.92082962842063321"/>
          <c:h val="0.46269119654798935"/>
        </c:manualLayout>
      </c:layout>
      <c:barChart>
        <c:barDir val="col"/>
        <c:grouping val="clustered"/>
        <c:varyColors val="0"/>
        <c:ser>
          <c:idx val="1"/>
          <c:order val="0"/>
          <c:tx>
            <c:strRef>
              <c:f>Sheet1!$B$1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On-grid</c:v>
                </c:pt>
                <c:pt idx="1">
                  <c:v>Off-grid</c:v>
                </c:pt>
              </c:strCache>
            </c:strRef>
          </c:cat>
          <c:val>
            <c:numRef>
              <c:f>Sheet1!$B$2:$B$5</c:f>
              <c:numCache>
                <c:formatCode>0%</c:formatCode>
                <c:ptCount val="2"/>
                <c:pt idx="0">
                  <c:v>0.5</c:v>
                </c:pt>
                <c:pt idx="1">
                  <c:v>0.31818181818180002</c:v>
                </c:pt>
              </c:numCache>
            </c:numRef>
          </c:val>
          <c:extLst>
            <c:ext xmlns:c16="http://schemas.microsoft.com/office/drawing/2014/chart" uri="{C3380CC4-5D6E-409C-BE32-E72D297353CC}">
              <c16:uniqueId val="{00000000-0978-4F99-BD6E-538E3730AD4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8351652644513"/>
          <c:y val="8.6811019986135908E-4"/>
          <c:w val="0.90035842847155634"/>
          <c:h val="0.96083387815278409"/>
        </c:manualLayout>
      </c:layout>
      <c:doughnutChart>
        <c:varyColors val="1"/>
        <c:ser>
          <c:idx val="0"/>
          <c:order val="0"/>
          <c:tx>
            <c:strRef>
              <c:f>Sheet1!$B$1</c:f>
              <c:strCache>
                <c:ptCount val="1"/>
                <c:pt idx="0">
                  <c:v>%</c:v>
                </c:pt>
              </c:strCache>
            </c:strRef>
          </c:tx>
          <c:dPt>
            <c:idx val="0"/>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C0504D">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9DBEE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F79646">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1.7978615727579663E-2"/>
                  <c:y val="4.21355454345306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67-49E1-AAA8-B2AECF76BDE8}"/>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2367405220150577"/>
                      <c:h val="0.20827432849390234"/>
                    </c:manualLayout>
                  </c15:layout>
                </c:ext>
                <c:ext xmlns:c16="http://schemas.microsoft.com/office/drawing/2014/chart" uri="{C3380CC4-5D6E-409C-BE32-E72D297353CC}">
                  <c16:uniqueId val="{00000003-3667-49E1-AAA8-B2AECF76BDE8}"/>
                </c:ext>
              </c:extLst>
            </c:dLbl>
            <c:dLbl>
              <c:idx val="2"/>
              <c:layout>
                <c:manualLayout>
                  <c:x val="-1.0703962966384017E-3"/>
                  <c:y val="3.33267606423588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09875835526644"/>
                      <c:h val="0.22310401995891838"/>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to launch within 6 months</c:v>
                </c:pt>
                <c:pt idx="1">
                  <c:v>Plan to launch within 12 months</c:v>
                </c:pt>
                <c:pt idx="2">
                  <c:v>1-2 years away from launch</c:v>
                </c:pt>
                <c:pt idx="3">
                  <c:v>Still in the information gathering phase for a future business</c:v>
                </c:pt>
              </c:strCache>
            </c:strRef>
          </c:cat>
          <c:val>
            <c:numRef>
              <c:f>Sheet1!$B$2:$B$5</c:f>
              <c:numCache>
                <c:formatCode>0%</c:formatCode>
                <c:ptCount val="4"/>
                <c:pt idx="0">
                  <c:v>0.28070175438599998</c:v>
                </c:pt>
                <c:pt idx="1">
                  <c:v>0.29824561403510003</c:v>
                </c:pt>
                <c:pt idx="2">
                  <c:v>0.26315789473680001</c:v>
                </c:pt>
                <c:pt idx="3">
                  <c:v>0.15789473684210001</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53312867847884127"/>
        </c:manualLayout>
      </c:layout>
      <c:barChart>
        <c:barDir val="col"/>
        <c:grouping val="clustered"/>
        <c:varyColors val="0"/>
        <c:ser>
          <c:idx val="1"/>
          <c:order val="0"/>
          <c:tx>
            <c:strRef>
              <c:f>Sheet1!$B$1</c:f>
              <c:strCache>
                <c:ptCount val="1"/>
                <c:pt idx="0">
                  <c:v>Average</c:v>
                </c:pt>
              </c:strCache>
            </c:strRef>
          </c:tx>
          <c:spPr>
            <a:solidFill>
              <a:srgbClr val="E28413"/>
            </a:solidFill>
            <a:ln>
              <a:noFill/>
            </a:ln>
            <a:effectLst/>
          </c:spPr>
          <c:invertIfNegative val="0"/>
          <c:dPt>
            <c:idx val="0"/>
            <c:invertIfNegative val="0"/>
            <c:bubble3D val="0"/>
            <c:spPr>
              <a:solidFill>
                <a:srgbClr val="407076"/>
              </a:solidFill>
              <a:ln>
                <a:noFill/>
              </a:ln>
              <a:effectLst/>
            </c:spPr>
            <c:extLst>
              <c:ext xmlns:c16="http://schemas.microsoft.com/office/drawing/2014/chart" uri="{C3380CC4-5D6E-409C-BE32-E72D297353CC}">
                <c16:uniqueId val="{00000007-1B32-4F9A-A1EA-FBCBC93A0DC6}"/>
              </c:ext>
            </c:extLst>
          </c:dPt>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9702485124256214E-2"/>
                      <c:h val="0.11625127887545565"/>
                    </c:manualLayout>
                  </c15:layout>
                </c:ext>
                <c:ext xmlns:c16="http://schemas.microsoft.com/office/drawing/2014/chart" uri="{C3380CC4-5D6E-409C-BE32-E72D297353CC}">
                  <c16:uniqueId val="{00000000-1B32-4F9A-A1EA-FBCBC93A0DC6}"/>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3425451842106342E-2"/>
                      <c:h val="9.637360223673426E-2"/>
                    </c:manualLayout>
                  </c15:layout>
                </c:ext>
                <c:ext xmlns:c16="http://schemas.microsoft.com/office/drawing/2014/chart" uri="{C3380CC4-5D6E-409C-BE32-E72D297353CC}">
                  <c16:uniqueId val="{00000001-1B32-4F9A-A1EA-FBCBC93A0DC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B32-4F9A-A1EA-FBCBC93A0D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1">
                  <c:v>Cabin or tiny home</c:v>
                </c:pt>
                <c:pt idx="2">
                  <c:v>Tent (Safari, Bell, other types)</c:v>
                </c:pt>
                <c:pt idx="3">
                  <c:v>RVs (e.g., Airstreams)</c:v>
                </c:pt>
                <c:pt idx="4">
                  <c:v>Dome</c:v>
                </c:pt>
                <c:pt idx="5">
                  <c:v>Treehouse</c:v>
                </c:pt>
                <c:pt idx="6">
                  <c:v>Yurt</c:v>
                </c:pt>
                <c:pt idx="7">
                  <c:v>Teepee</c:v>
                </c:pt>
                <c:pt idx="8">
                  <c:v>Covered wagon</c:v>
                </c:pt>
              </c:strCache>
            </c:strRef>
          </c:cat>
          <c:val>
            <c:numRef>
              <c:f>Sheet1!$B$2:$B$10</c:f>
              <c:numCache>
                <c:formatCode>0.0</c:formatCode>
                <c:ptCount val="9"/>
                <c:pt idx="0">
                  <c:v>21</c:v>
                </c:pt>
                <c:pt idx="1">
                  <c:v>13.13333333333</c:v>
                </c:pt>
                <c:pt idx="2">
                  <c:v>6.4</c:v>
                </c:pt>
                <c:pt idx="3">
                  <c:v>5</c:v>
                </c:pt>
                <c:pt idx="4">
                  <c:v>4.458333333333</c:v>
                </c:pt>
                <c:pt idx="5">
                  <c:v>3.352941176471</c:v>
                </c:pt>
                <c:pt idx="6">
                  <c:v>2</c:v>
                </c:pt>
                <c:pt idx="7">
                  <c:v>0.9</c:v>
                </c:pt>
                <c:pt idx="8">
                  <c:v>0.5</c:v>
                </c:pt>
              </c:numCache>
            </c:numRef>
          </c:val>
          <c:extLst>
            <c:ext xmlns:c16="http://schemas.microsoft.com/office/drawing/2014/chart" uri="{C3380CC4-5D6E-409C-BE32-E72D297353CC}">
              <c16:uniqueId val="{00000003-1B32-4F9A-A1EA-FBCBC93A0DC6}"/>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8351652644513"/>
          <c:y val="8.6811019986135908E-4"/>
          <c:w val="0.90035842847155634"/>
          <c:h val="0.96083387815278409"/>
        </c:manualLayout>
      </c:layout>
      <c:doughnutChart>
        <c:varyColors val="1"/>
        <c:ser>
          <c:idx val="0"/>
          <c:order val="0"/>
          <c:tx>
            <c:strRef>
              <c:f>Sheet1!$B$1</c:f>
              <c:strCache>
                <c:ptCount val="1"/>
                <c:pt idx="0">
                  <c:v>%</c:v>
                </c:pt>
              </c:strCache>
            </c:strRef>
          </c:tx>
          <c:dPt>
            <c:idx val="0"/>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C0504D">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9DBEE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F79646">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2.7656001861501977E-3"/>
                  <c:y val="4.21355454345306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67-49E1-AAA8-B2AECF76BDE8}"/>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2367405220150577"/>
                      <c:h val="0.20827432849390234"/>
                    </c:manualLayout>
                  </c15:layout>
                </c:ext>
                <c:ext xmlns:c16="http://schemas.microsoft.com/office/drawing/2014/chart" uri="{C3380CC4-5D6E-409C-BE32-E72D297353CC}">
                  <c16:uniqueId val="{00000003-3667-49E1-AAA8-B2AECF76BDE8}"/>
                </c:ext>
              </c:extLst>
            </c:dLbl>
            <c:dLbl>
              <c:idx val="2"/>
              <c:layout>
                <c:manualLayout>
                  <c:x val="-1.0703962966384017E-3"/>
                  <c:y val="3.33267606423588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09875835526644"/>
                      <c:h val="0.22310401995891838"/>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Sole proprietorship</c:v>
                </c:pt>
                <c:pt idx="1">
                  <c:v>Partnership</c:v>
                </c:pt>
                <c:pt idx="2">
                  <c:v>Corporate owned</c:v>
                </c:pt>
                <c:pt idx="3">
                  <c:v>Uncertain</c:v>
                </c:pt>
              </c:strCache>
            </c:strRef>
          </c:cat>
          <c:val>
            <c:numRef>
              <c:f>Sheet1!$B$2:$B$5</c:f>
              <c:numCache>
                <c:formatCode>0%</c:formatCode>
                <c:ptCount val="4"/>
                <c:pt idx="0">
                  <c:v>0.57142857142860004</c:v>
                </c:pt>
                <c:pt idx="1">
                  <c:v>0.14285714285709999</c:v>
                </c:pt>
                <c:pt idx="2">
                  <c:v>0.19642857142860001</c:v>
                </c:pt>
                <c:pt idx="3">
                  <c:v>8.9285714285709999E-2</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830029759315624E-2"/>
          <c:y val="3.6861665846492406E-2"/>
          <c:w val="0.98516997024068442"/>
          <c:h val="0.62060085440409207"/>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1351336666613145E-2"/>
                      <c:h val="0.12414008490663123"/>
                    </c:manualLayout>
                  </c15:layout>
                </c:ext>
                <c:ext xmlns:c16="http://schemas.microsoft.com/office/drawing/2014/chart" uri="{C3380CC4-5D6E-409C-BE32-E72D297353CC}">
                  <c16:uniqueId val="{00000000-A7A5-450A-8E67-34E12AF82B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Stand-alone</c:v>
                </c:pt>
                <c:pt idx="1">
                  <c:v>Add-on at RV Park and/or Campground</c:v>
                </c:pt>
                <c:pt idx="2">
                  <c:v>Other</c:v>
                </c:pt>
              </c:strCache>
            </c:strRef>
          </c:cat>
          <c:val>
            <c:numRef>
              <c:f>Sheet1!$B$2:$B$6</c:f>
              <c:numCache>
                <c:formatCode>0%</c:formatCode>
                <c:ptCount val="3"/>
                <c:pt idx="0">
                  <c:v>0.65333333333330001</c:v>
                </c:pt>
                <c:pt idx="1">
                  <c:v>0.3</c:v>
                </c:pt>
                <c:pt idx="2">
                  <c:v>5.3333333333329999E-2</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1351336666613145E-2"/>
                      <c:h val="0.13717658634077462"/>
                    </c:manualLayout>
                  </c15:layout>
                </c:ext>
                <c:ext xmlns:c16="http://schemas.microsoft.com/office/drawing/2014/chart" uri="{C3380CC4-5D6E-409C-BE32-E72D297353CC}">
                  <c16:uniqueId val="{00000001-A7A5-450A-8E67-34E12AF82B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Stand-alone</c:v>
                </c:pt>
                <c:pt idx="1">
                  <c:v>Add-on at RV Park and/or Campground</c:v>
                </c:pt>
                <c:pt idx="2">
                  <c:v>Other</c:v>
                </c:pt>
              </c:strCache>
            </c:strRef>
          </c:cat>
          <c:val>
            <c:numRef>
              <c:f>Sheet1!$C$2:$C$6</c:f>
              <c:numCache>
                <c:formatCode>0%</c:formatCode>
                <c:ptCount val="3"/>
                <c:pt idx="0">
                  <c:v>0.66336633663370004</c:v>
                </c:pt>
                <c:pt idx="1">
                  <c:v>0.26732673267329998</c:v>
                </c:pt>
                <c:pt idx="2">
                  <c:v>5.940594059406E-2</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layout>
        <c:manualLayout>
          <c:xMode val="edge"/>
          <c:yMode val="edge"/>
          <c:x val="0.49406684012234925"/>
          <c:y val="0.22780665788325588"/>
          <c:w val="0.41177345881086125"/>
          <c:h val="7.4695817105070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features/attractions</c:v>
                </c:pt>
                <c:pt idx="1">
                  <c:v>State parks</c:v>
                </c:pt>
                <c:pt idx="2">
                  <c:v>National parks</c:v>
                </c:pt>
                <c:pt idx="3">
                  <c:v>Events such as festivals or races</c:v>
                </c:pt>
                <c:pt idx="4">
                  <c:v>Beaches</c:v>
                </c:pt>
                <c:pt idx="5">
                  <c:v>Amusement parks</c:v>
                </c:pt>
                <c:pt idx="6">
                  <c:v>None of these</c:v>
                </c:pt>
              </c:strCache>
            </c:strRef>
          </c:cat>
          <c:val>
            <c:numRef>
              <c:f>Sheet1!$B$2:$B$8</c:f>
              <c:numCache>
                <c:formatCode>0%</c:formatCode>
                <c:ptCount val="7"/>
                <c:pt idx="0">
                  <c:v>0.78571428571430002</c:v>
                </c:pt>
                <c:pt idx="1">
                  <c:v>0.46428571428569998</c:v>
                </c:pt>
                <c:pt idx="2">
                  <c:v>0.35714285714290001</c:v>
                </c:pt>
                <c:pt idx="3">
                  <c:v>0.26785714285709999</c:v>
                </c:pt>
                <c:pt idx="4">
                  <c:v>0.17857142857139999</c:v>
                </c:pt>
                <c:pt idx="5">
                  <c:v>5.3571428571429998E-2</c:v>
                </c:pt>
                <c:pt idx="6">
                  <c:v>3.5714285714290001E-2</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29144042649875E-2"/>
          <c:y val="3.2105067452815661E-2"/>
          <c:w val="0.94494171191470022"/>
          <c:h val="0.71865573301821195"/>
        </c:manualLayout>
      </c:layout>
      <c:barChart>
        <c:barDir val="col"/>
        <c:grouping val="clustered"/>
        <c:varyColors val="0"/>
        <c:ser>
          <c:idx val="1"/>
          <c:order val="0"/>
          <c:tx>
            <c:strRef>
              <c:f>Sheet1!$B$1</c:f>
              <c:strCache>
                <c:ptCount val="1"/>
                <c:pt idx="0">
                  <c:v>prospects</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Sheet1!$B$2:$B$4</c:f>
              <c:numCache>
                <c:formatCode>0%</c:formatCode>
                <c:ptCount val="3"/>
                <c:pt idx="0">
                  <c:v>0.58928571428569998</c:v>
                </c:pt>
                <c:pt idx="1">
                  <c:v>0.28571428571430002</c:v>
                </c:pt>
                <c:pt idx="2">
                  <c:v>0.125</c:v>
                </c:pt>
              </c:numCache>
            </c:numRef>
          </c:val>
          <c:extLst>
            <c:ext xmlns:c16="http://schemas.microsoft.com/office/drawing/2014/chart" uri="{C3380CC4-5D6E-409C-BE32-E72D297353CC}">
              <c16:uniqueId val="{00000000-24C9-4CEB-8C02-F59FF47AA11E}"/>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9948537015103289E-2"/>
          <c:w val="0.97801296715559094"/>
          <c:h val="0.53837822406393043"/>
        </c:manualLayout>
      </c:layout>
      <c:barChart>
        <c:barDir val="col"/>
        <c:grouping val="clustered"/>
        <c:varyColors val="0"/>
        <c:ser>
          <c:idx val="2"/>
          <c:order val="0"/>
          <c:tx>
            <c:strRef>
              <c:f>Sheet1!$B$1</c:f>
              <c:strCache>
                <c:ptCount val="1"/>
                <c:pt idx="0">
                  <c:v>Locations</c:v>
                </c:pt>
              </c:strCache>
            </c:strRef>
          </c:tx>
          <c:spPr>
            <a:solidFill>
              <a:srgbClr val="9BBB59">
                <a:lumMod val="60000"/>
                <a:lumOff val="40000"/>
              </a:srgbClr>
            </a:solidFill>
            <a:ln>
              <a:noFill/>
            </a:ln>
            <a:effectLst/>
          </c:spPr>
          <c:invertIfNegative val="0"/>
          <c:dPt>
            <c:idx val="0"/>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1-17FF-42EE-8674-8F790CFF74D6}"/>
              </c:ext>
            </c:extLst>
          </c:dPt>
          <c:dPt>
            <c:idx val="1"/>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3-17FF-42EE-8674-8F790CFF74D6}"/>
              </c:ext>
            </c:extLst>
          </c:dPt>
          <c:dPt>
            <c:idx val="3"/>
            <c:invertIfNegative val="0"/>
            <c:bubble3D val="0"/>
            <c:spPr>
              <a:solidFill>
                <a:srgbClr val="407076"/>
              </a:solidFill>
              <a:ln>
                <a:noFill/>
              </a:ln>
              <a:effectLst/>
            </c:spPr>
            <c:extLst>
              <c:ext xmlns:c16="http://schemas.microsoft.com/office/drawing/2014/chart" uri="{C3380CC4-5D6E-409C-BE32-E72D297353CC}">
                <c16:uniqueId val="{00000005-17FF-42EE-8674-8F790CFF74D6}"/>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7FF-42EE-8674-8F790CFF74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Next year</c:v>
                </c:pt>
                <c:pt idx="1">
                  <c:v>Next 2 years</c:v>
                </c:pt>
                <c:pt idx="2">
                  <c:v>Next 3 years</c:v>
                </c:pt>
              </c:strCache>
            </c:strRef>
          </c:cat>
          <c:val>
            <c:numRef>
              <c:f>Sheet1!$B$2:$B$7</c:f>
              <c:numCache>
                <c:formatCode>0.0</c:formatCode>
                <c:ptCount val="3"/>
                <c:pt idx="0">
                  <c:v>1.333333333333</c:v>
                </c:pt>
                <c:pt idx="1">
                  <c:v>1.866666666667</c:v>
                </c:pt>
                <c:pt idx="2">
                  <c:v>2.3076923076920002</c:v>
                </c:pt>
              </c:numCache>
            </c:numRef>
          </c:val>
          <c:extLst>
            <c:ext xmlns:c16="http://schemas.microsoft.com/office/drawing/2014/chart" uri="{C3380CC4-5D6E-409C-BE32-E72D297353CC}">
              <c16:uniqueId val="{00000006-17FF-42EE-8674-8F790CFF74D6}"/>
            </c:ext>
          </c:extLst>
        </c:ser>
        <c:ser>
          <c:idx val="0"/>
          <c:order val="1"/>
          <c:tx>
            <c:strRef>
              <c:f>Sheet1!$C$1</c:f>
              <c:strCache>
                <c:ptCount val="1"/>
                <c:pt idx="0">
                  <c:v>Structures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Next year</c:v>
                </c:pt>
                <c:pt idx="1">
                  <c:v>Next 2 years</c:v>
                </c:pt>
                <c:pt idx="2">
                  <c:v>Next 3 years</c:v>
                </c:pt>
              </c:strCache>
            </c:strRef>
          </c:cat>
          <c:val>
            <c:numRef>
              <c:f>Sheet1!$C$2:$C$7</c:f>
              <c:numCache>
                <c:formatCode>0.0</c:formatCode>
                <c:ptCount val="3"/>
                <c:pt idx="0">
                  <c:v>6.8</c:v>
                </c:pt>
                <c:pt idx="1">
                  <c:v>8.6842105263160008</c:v>
                </c:pt>
                <c:pt idx="2">
                  <c:v>15.07692307692</c:v>
                </c:pt>
              </c:numCache>
            </c:numRef>
          </c:val>
          <c:extLst>
            <c:ext xmlns:c16="http://schemas.microsoft.com/office/drawing/2014/chart" uri="{C3380CC4-5D6E-409C-BE32-E72D297353CC}">
              <c16:uniqueId val="{00000007-17FF-42EE-8674-8F790CFF74D6}"/>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b"/>
      <c:layout>
        <c:manualLayout>
          <c:xMode val="edge"/>
          <c:yMode val="edge"/>
          <c:x val="0.22283617454744573"/>
          <c:y val="0.78993421828800059"/>
          <c:w val="0.57809263057079507"/>
          <c:h val="9.14940407161382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820658463918987"/>
          <c:y val="3.2105067452815661E-2"/>
          <c:w val="0.38179349197263185"/>
          <c:h val="0.93578986509436868"/>
        </c:manualLayout>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FDA9-47BD-85D6-BA93B8A30F7C}"/>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DA9-47BD-85D6-BA93B8A30F7C}"/>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748558423377171"/>
                      <c:h val="5.8635527738824245E-2"/>
                    </c:manualLayout>
                  </c15:layout>
                </c:ext>
                <c:ext xmlns:c16="http://schemas.microsoft.com/office/drawing/2014/chart" uri="{C3380CC4-5D6E-409C-BE32-E72D297353CC}">
                  <c16:uniqueId val="{00000002-FDA9-47BD-85D6-BA93B8A30F7C}"/>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DA9-47BD-85D6-BA93B8A30F7C}"/>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DA9-47BD-85D6-BA93B8A30F7C}"/>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DA9-47BD-85D6-BA93B8A30F7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Financing</c:v>
                </c:pt>
                <c:pt idx="1">
                  <c:v>Staffing</c:v>
                </c:pt>
                <c:pt idx="2">
                  <c:v>Local ordinances and regulations</c:v>
                </c:pt>
                <c:pt idx="3">
                  <c:v>Lack of demand in my area</c:v>
                </c:pt>
                <c:pt idx="4">
                  <c:v>Limitations of the space/land</c:v>
                </c:pt>
                <c:pt idx="5">
                  <c:v>Competition</c:v>
                </c:pt>
                <c:pt idx="6">
                  <c:v>No interest in growth or expansion</c:v>
                </c:pt>
                <c:pt idx="7">
                  <c:v>Other</c:v>
                </c:pt>
                <c:pt idx="8">
                  <c:v>None of these</c:v>
                </c:pt>
              </c:strCache>
            </c:strRef>
          </c:cat>
          <c:val>
            <c:numRef>
              <c:f>Sheet1!$B$2:$B$10</c:f>
              <c:numCache>
                <c:formatCode>0%</c:formatCode>
                <c:ptCount val="9"/>
                <c:pt idx="0">
                  <c:v>0.56000000000000005</c:v>
                </c:pt>
                <c:pt idx="1">
                  <c:v>0.34</c:v>
                </c:pt>
                <c:pt idx="2">
                  <c:v>0.38</c:v>
                </c:pt>
                <c:pt idx="3">
                  <c:v>0.06</c:v>
                </c:pt>
                <c:pt idx="4">
                  <c:v>0.18</c:v>
                </c:pt>
                <c:pt idx="5">
                  <c:v>0.1</c:v>
                </c:pt>
                <c:pt idx="6">
                  <c:v>0.04</c:v>
                </c:pt>
                <c:pt idx="7">
                  <c:v>0.12</c:v>
                </c:pt>
                <c:pt idx="8">
                  <c:v>0.06</c:v>
                </c:pt>
              </c:numCache>
            </c:numRef>
          </c:val>
          <c:extLst>
            <c:ext xmlns:c16="http://schemas.microsoft.com/office/drawing/2014/chart" uri="{C3380CC4-5D6E-409C-BE32-E72D297353CC}">
              <c16:uniqueId val="{00000004-FDA9-47BD-85D6-BA93B8A30F7C}"/>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3025969478839"/>
          <c:y val="3.2403437408597142E-2"/>
          <c:w val="0.45237349081609418"/>
          <c:h val="0.93519312518280573"/>
        </c:manualLayout>
      </c:layout>
      <c:barChart>
        <c:barDir val="bar"/>
        <c:grouping val="clustered"/>
        <c:varyColors val="0"/>
        <c:ser>
          <c:idx val="0"/>
          <c:order val="0"/>
          <c:tx>
            <c:strRef>
              <c:f>Sheet1!$B$1</c:f>
              <c:strCache>
                <c:ptCount val="1"/>
                <c:pt idx="0">
                  <c:v>Average</c:v>
                </c:pt>
              </c:strCache>
            </c:strRef>
          </c:tx>
          <c:spPr>
            <a:solidFill>
              <a:srgbClr val="4BACC6">
                <a:lumMod val="50000"/>
              </a:srgbClr>
            </a:solidFill>
            <a:ln>
              <a:noFill/>
            </a:ln>
            <a:effectLst/>
          </c:spPr>
          <c:invertIfNegative val="0"/>
          <c:dPt>
            <c:idx val="7"/>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A65B-490D-BFA4-4DC8CDAF21A1}"/>
              </c:ext>
            </c:extLst>
          </c:dPt>
          <c:dLbls>
            <c:dLbl>
              <c:idx val="5"/>
              <c:dLblPos val="inEnd"/>
              <c:showLegendKey val="0"/>
              <c:showVal val="1"/>
              <c:showCatName val="0"/>
              <c:showSerName val="0"/>
              <c:showPercent val="0"/>
              <c:showBubbleSize val="0"/>
              <c:extLst>
                <c:ext xmlns:c15="http://schemas.microsoft.com/office/drawing/2012/chart" uri="{CE6537A1-D6FC-4f65-9D91-7224C49458BB}">
                  <c15:layout>
                    <c:manualLayout>
                      <c:w val="0.11418894994698665"/>
                      <c:h val="5.9180529191845764E-2"/>
                    </c:manualLayout>
                  </c15:layout>
                </c:ext>
                <c:ext xmlns:c16="http://schemas.microsoft.com/office/drawing/2014/chart" uri="{C3380CC4-5D6E-409C-BE32-E72D297353CC}">
                  <c16:uniqueId val="{00000002-A65B-490D-BFA4-4DC8CDAF21A1}"/>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584023718267031"/>
                      <c:h val="5.918045977624696E-2"/>
                    </c:manualLayout>
                  </c15:layout>
                </c:ext>
                <c:ext xmlns:c16="http://schemas.microsoft.com/office/drawing/2014/chart" uri="{C3380CC4-5D6E-409C-BE32-E72D297353CC}">
                  <c16:uniqueId val="{00000003-A65B-490D-BFA4-4DC8CDAF21A1}"/>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65B-490D-BFA4-4DC8CDAF21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Access to additional financing</c:v>
                </c:pt>
                <c:pt idx="1">
                  <c:v>Marketing</c:v>
                </c:pt>
                <c:pt idx="2">
                  <c:v>Help navigating local ordinances and regulations</c:v>
                </c:pt>
                <c:pt idx="3">
                  <c:v>Staffing</c:v>
                </c:pt>
                <c:pt idx="4">
                  <c:v>Operational consulting</c:v>
                </c:pt>
                <c:pt idx="5">
                  <c:v>Legal representation</c:v>
                </c:pt>
                <c:pt idx="6">
                  <c:v>Other</c:v>
                </c:pt>
                <c:pt idx="7">
                  <c:v>None of these</c:v>
                </c:pt>
              </c:strCache>
            </c:strRef>
          </c:cat>
          <c:val>
            <c:numRef>
              <c:f>Sheet1!$B$2:$B$9</c:f>
              <c:numCache>
                <c:formatCode>0%</c:formatCode>
                <c:ptCount val="8"/>
                <c:pt idx="0">
                  <c:v>0.66</c:v>
                </c:pt>
                <c:pt idx="1">
                  <c:v>0.57999999999999996</c:v>
                </c:pt>
                <c:pt idx="2">
                  <c:v>0.34</c:v>
                </c:pt>
                <c:pt idx="3">
                  <c:v>0.26</c:v>
                </c:pt>
                <c:pt idx="4">
                  <c:v>0.38</c:v>
                </c:pt>
                <c:pt idx="5">
                  <c:v>0.18</c:v>
                </c:pt>
                <c:pt idx="6">
                  <c:v>0.06</c:v>
                </c:pt>
                <c:pt idx="7">
                  <c:v>0.06</c:v>
                </c:pt>
              </c:numCache>
            </c:numRef>
          </c:val>
          <c:extLst>
            <c:ext xmlns:c16="http://schemas.microsoft.com/office/drawing/2014/chart" uri="{C3380CC4-5D6E-409C-BE32-E72D297353CC}">
              <c16:uniqueId val="{00000004-A65B-490D-BFA4-4DC8CDAF21A1}"/>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77317895687"/>
          <c:y val="0.12051332107561857"/>
          <c:w val="0.51356222682104313"/>
          <c:h val="0.86479851522982465"/>
        </c:manualLayout>
      </c:layout>
      <c:barChart>
        <c:barDir val="bar"/>
        <c:grouping val="stacked"/>
        <c:varyColors val="0"/>
        <c:ser>
          <c:idx val="0"/>
          <c:order val="0"/>
          <c:tx>
            <c:strRef>
              <c:f>Sheet1!$B$1</c:f>
              <c:strCache>
                <c:ptCount val="1"/>
                <c:pt idx="0">
                  <c:v>Currently Have On-Site or Plan to Have</c:v>
                </c:pt>
              </c:strCache>
            </c:strRef>
          </c:tx>
          <c:spPr>
            <a:solidFill>
              <a:srgbClr val="C87404"/>
            </a:solidFill>
            <a:ln>
              <a:noFill/>
            </a:ln>
            <a:effectLst/>
          </c:spPr>
          <c:invertIfNegative val="0"/>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50FA-46B4-B7D0-95E632A2BFA7}"/>
              </c:ext>
            </c:extLst>
          </c:dPt>
          <c:dPt>
            <c:idx val="2"/>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3-50FA-46B4-B7D0-95E632A2BFA7}"/>
              </c:ext>
            </c:extLst>
          </c:dPt>
          <c:dPt>
            <c:idx val="3"/>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5-50FA-46B4-B7D0-95E632A2BFA7}"/>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0FA-46B4-B7D0-95E632A2BF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0FA-46B4-B7D0-95E632A2BFA7}"/>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0FA-46B4-B7D0-95E632A2BFA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 &amp; beverage services</c:v>
                </c:pt>
                <c:pt idx="1">
                  <c:v>On-site chef</c:v>
                </c:pt>
                <c:pt idx="2">
                  <c:v>Breakfast only</c:v>
                </c:pt>
                <c:pt idx="3">
                  <c:v>Partner with outside provider</c:v>
                </c:pt>
                <c:pt idx="4">
                  <c:v>Off-site access to recreation</c:v>
                </c:pt>
                <c:pt idx="5">
                  <c:v>On-site recreation</c:v>
                </c:pt>
                <c:pt idx="6">
                  <c:v>Swimming pool, hot tub, sauna, etc</c:v>
                </c:pt>
                <c:pt idx="7">
                  <c:v>Educational guided services (e g , foraging, meal prep, astronomy, survival/outdoor skills, etc )</c:v>
                </c:pt>
                <c:pt idx="8">
                  <c:v>Group facilities</c:v>
                </c:pt>
                <c:pt idx="9">
                  <c:v>Camp Store</c:v>
                </c:pt>
                <c:pt idx="10">
                  <c:v>On-site wellness (e g , massage, yoga, etc )</c:v>
                </c:pt>
                <c:pt idx="11">
                  <c:v>Pet area</c:v>
                </c:pt>
                <c:pt idx="12">
                  <c:v>Lodge</c:v>
                </c:pt>
              </c:strCache>
            </c:strRef>
          </c:cat>
          <c:val>
            <c:numRef>
              <c:f>Sheet1!$B$2:$B$14</c:f>
              <c:numCache>
                <c:formatCode>0%</c:formatCode>
                <c:ptCount val="13"/>
                <c:pt idx="0">
                  <c:v>0.59183673469379994</c:v>
                </c:pt>
                <c:pt idx="1">
                  <c:v>0.2040816326531</c:v>
                </c:pt>
                <c:pt idx="2">
                  <c:v>0.38775510204081998</c:v>
                </c:pt>
                <c:pt idx="3">
                  <c:v>0.34693877551022001</c:v>
                </c:pt>
                <c:pt idx="4">
                  <c:v>0.77551020408159999</c:v>
                </c:pt>
                <c:pt idx="5">
                  <c:v>0.75510204081639998</c:v>
                </c:pt>
                <c:pt idx="6">
                  <c:v>0.67346938775512</c:v>
                </c:pt>
                <c:pt idx="7">
                  <c:v>0.61224489795921</c:v>
                </c:pt>
                <c:pt idx="8">
                  <c:v>0.59183673469391995</c:v>
                </c:pt>
                <c:pt idx="9">
                  <c:v>0.57142857142860992</c:v>
                </c:pt>
                <c:pt idx="10">
                  <c:v>0.53061224489801007</c:v>
                </c:pt>
                <c:pt idx="11">
                  <c:v>0.51020408163261999</c:v>
                </c:pt>
                <c:pt idx="12">
                  <c:v>0.46938775510201003</c:v>
                </c:pt>
              </c:numCache>
            </c:numRef>
          </c:val>
          <c:extLst>
            <c:ext xmlns:c16="http://schemas.microsoft.com/office/drawing/2014/chart" uri="{C3380CC4-5D6E-409C-BE32-E72D297353CC}">
              <c16:uniqueId val="{00000006-50FA-46B4-B7D0-95E632A2BFA7}"/>
            </c:ext>
          </c:extLst>
        </c:ser>
        <c:ser>
          <c:idx val="1"/>
          <c:order val="1"/>
          <c:tx>
            <c:strRef>
              <c:f>Sheet1!$C$1</c:f>
              <c:strCache>
                <c:ptCount val="1"/>
                <c:pt idx="0">
                  <c:v>Needed, not planned</c:v>
                </c:pt>
              </c:strCache>
            </c:strRef>
          </c:tx>
          <c:spPr>
            <a:solidFill>
              <a:srgbClr val="407076"/>
            </a:solidFill>
            <a:ln>
              <a:noFill/>
            </a:ln>
            <a:effectLst/>
          </c:spPr>
          <c:invertIfNegative val="0"/>
          <c:dPt>
            <c:idx val="1"/>
            <c:invertIfNegative val="0"/>
            <c:bubble3D val="0"/>
            <c:spPr>
              <a:solidFill>
                <a:srgbClr val="80B3BA"/>
              </a:solidFill>
              <a:ln>
                <a:noFill/>
              </a:ln>
              <a:effectLst/>
            </c:spPr>
            <c:extLst>
              <c:ext xmlns:c16="http://schemas.microsoft.com/office/drawing/2014/chart" uri="{C3380CC4-5D6E-409C-BE32-E72D297353CC}">
                <c16:uniqueId val="{00000008-50FA-46B4-B7D0-95E632A2BFA7}"/>
              </c:ext>
            </c:extLst>
          </c:dPt>
          <c:dPt>
            <c:idx val="2"/>
            <c:invertIfNegative val="0"/>
            <c:bubble3D val="0"/>
            <c:spPr>
              <a:solidFill>
                <a:srgbClr val="80B3BA"/>
              </a:solidFill>
              <a:ln>
                <a:noFill/>
              </a:ln>
              <a:effectLst/>
            </c:spPr>
            <c:extLst>
              <c:ext xmlns:c16="http://schemas.microsoft.com/office/drawing/2014/chart" uri="{C3380CC4-5D6E-409C-BE32-E72D297353CC}">
                <c16:uniqueId val="{0000000A-50FA-46B4-B7D0-95E632A2BFA7}"/>
              </c:ext>
            </c:extLst>
          </c:dPt>
          <c:dPt>
            <c:idx val="3"/>
            <c:invertIfNegative val="0"/>
            <c:bubble3D val="0"/>
            <c:spPr>
              <a:solidFill>
                <a:srgbClr val="80B3BA"/>
              </a:solidFill>
              <a:ln>
                <a:noFill/>
              </a:ln>
              <a:effectLst/>
            </c:spPr>
            <c:extLst>
              <c:ext xmlns:c16="http://schemas.microsoft.com/office/drawing/2014/chart" uri="{C3380CC4-5D6E-409C-BE32-E72D297353CC}">
                <c16:uniqueId val="{0000000C-50FA-46B4-B7D0-95E632A2BFA7}"/>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50FA-46B4-B7D0-95E632A2BF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50FA-46B4-B7D0-95E632A2BFA7}"/>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50FA-46B4-B7D0-95E632A2BFA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 &amp; beverage services</c:v>
                </c:pt>
                <c:pt idx="1">
                  <c:v>On-site chef</c:v>
                </c:pt>
                <c:pt idx="2">
                  <c:v>Breakfast only</c:v>
                </c:pt>
                <c:pt idx="3">
                  <c:v>Partner with outside provider</c:v>
                </c:pt>
                <c:pt idx="4">
                  <c:v>Off-site access to recreation</c:v>
                </c:pt>
                <c:pt idx="5">
                  <c:v>On-site recreation</c:v>
                </c:pt>
                <c:pt idx="6">
                  <c:v>Swimming pool, hot tub, sauna, etc</c:v>
                </c:pt>
                <c:pt idx="7">
                  <c:v>Educational guided services (e g , foraging, meal prep, astronomy, survival/outdoor skills, etc )</c:v>
                </c:pt>
                <c:pt idx="8">
                  <c:v>Group facilities</c:v>
                </c:pt>
                <c:pt idx="9">
                  <c:v>Camp Store</c:v>
                </c:pt>
                <c:pt idx="10">
                  <c:v>On-site wellness (e g , massage, yoga, etc )</c:v>
                </c:pt>
                <c:pt idx="11">
                  <c:v>Pet area</c:v>
                </c:pt>
                <c:pt idx="12">
                  <c:v>Lodge</c:v>
                </c:pt>
              </c:strCache>
            </c:strRef>
          </c:cat>
          <c:val>
            <c:numRef>
              <c:f>Sheet1!$C$2:$C$14</c:f>
              <c:numCache>
                <c:formatCode>0%</c:formatCode>
                <c:ptCount val="13"/>
                <c:pt idx="0">
                  <c:v>0.16326530612240001</c:v>
                </c:pt>
                <c:pt idx="1">
                  <c:v>0.16326530612240001</c:v>
                </c:pt>
                <c:pt idx="2">
                  <c:v>0.14285714285709999</c:v>
                </c:pt>
                <c:pt idx="3">
                  <c:v>0.14285714285709999</c:v>
                </c:pt>
                <c:pt idx="4">
                  <c:v>2.040816326531E-2</c:v>
                </c:pt>
                <c:pt idx="5">
                  <c:v>4.081632653061E-2</c:v>
                </c:pt>
                <c:pt idx="6">
                  <c:v>6.1224489795919997E-2</c:v>
                </c:pt>
                <c:pt idx="7">
                  <c:v>0.1224489795918</c:v>
                </c:pt>
                <c:pt idx="8">
                  <c:v>0.2040816326531</c:v>
                </c:pt>
                <c:pt idx="9">
                  <c:v>0.1020408163265</c:v>
                </c:pt>
                <c:pt idx="10">
                  <c:v>0.18367346938779999</c:v>
                </c:pt>
                <c:pt idx="11">
                  <c:v>0.1224489795918</c:v>
                </c:pt>
                <c:pt idx="12">
                  <c:v>8.1632653061220001E-2</c:v>
                </c:pt>
              </c:numCache>
            </c:numRef>
          </c:val>
          <c:extLst>
            <c:ext xmlns:c16="http://schemas.microsoft.com/office/drawing/2014/chart" uri="{C3380CC4-5D6E-409C-BE32-E72D297353CC}">
              <c16:uniqueId val="{0000000D-50FA-46B4-B7D0-95E632A2BFA7}"/>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10342602006632054"/>
          <c:y val="2.0765879206129972E-2"/>
          <c:w val="0.89657397993367938"/>
          <c:h val="7.29092204285061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7522558014308"/>
          <c:y val="1.796120521101234E-2"/>
          <c:w val="0.60858580128342621"/>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3372-49DB-99E1-487B5B5609B6}"/>
              </c:ext>
            </c:extLst>
          </c:dPt>
          <c:dPt>
            <c:idx val="1"/>
            <c:invertIfNegative val="0"/>
            <c:bubble3D val="0"/>
            <c:spPr>
              <a:solidFill>
                <a:srgbClr val="80B3BA"/>
              </a:solidFill>
              <a:ln>
                <a:noFill/>
              </a:ln>
              <a:effectLst/>
            </c:spPr>
            <c:extLst>
              <c:ext xmlns:c16="http://schemas.microsoft.com/office/drawing/2014/chart" uri="{C3380CC4-5D6E-409C-BE32-E72D297353CC}">
                <c16:uniqueId val="{00000003-3372-49DB-99E1-487B5B5609B6}"/>
              </c:ext>
            </c:extLst>
          </c:dPt>
          <c:dPt>
            <c:idx val="2"/>
            <c:invertIfNegative val="0"/>
            <c:bubble3D val="0"/>
            <c:spPr>
              <a:solidFill>
                <a:srgbClr val="80B3BA"/>
              </a:solidFill>
              <a:ln>
                <a:noFill/>
              </a:ln>
              <a:effectLst/>
            </c:spPr>
            <c:extLst>
              <c:ext xmlns:c16="http://schemas.microsoft.com/office/drawing/2014/chart" uri="{C3380CC4-5D6E-409C-BE32-E72D297353CC}">
                <c16:uniqueId val="{00000005-3372-49DB-99E1-487B5B5609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Private, in each unit</c:v>
                </c:pt>
                <c:pt idx="1">
                  <c:v>Private, external to unit</c:v>
                </c:pt>
                <c:pt idx="2">
                  <c:v>Communal</c:v>
                </c:pt>
              </c:strCache>
            </c:strRef>
          </c:cat>
          <c:val>
            <c:numRef>
              <c:f>Sheet1!$B$2:$B$4</c:f>
              <c:numCache>
                <c:formatCode>0%</c:formatCode>
                <c:ptCount val="3"/>
                <c:pt idx="0">
                  <c:v>0.65957446808510001</c:v>
                </c:pt>
                <c:pt idx="1">
                  <c:v>0.31914893617020001</c:v>
                </c:pt>
                <c:pt idx="2">
                  <c:v>0.42553191489359998</c:v>
                </c:pt>
              </c:numCache>
            </c:numRef>
          </c:val>
          <c:extLst>
            <c:ext xmlns:c16="http://schemas.microsoft.com/office/drawing/2014/chart" uri="{C3380CC4-5D6E-409C-BE32-E72D297353CC}">
              <c16:uniqueId val="{00000006-3372-49DB-99E1-487B5B5609B6}"/>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31723805221902"/>
          <c:w val="0.98130167815721592"/>
          <c:h val="0.66862230841008019"/>
        </c:manualLayout>
      </c:layout>
      <c:barChart>
        <c:barDir val="bar"/>
        <c:grouping val="stacked"/>
        <c:varyColors val="0"/>
        <c:ser>
          <c:idx val="0"/>
          <c:order val="0"/>
          <c:tx>
            <c:strRef>
              <c:f>Sheet1!$B$1</c:f>
              <c:strCache>
                <c:ptCount val="1"/>
                <c:pt idx="0">
                  <c:v>None</c:v>
                </c:pt>
              </c:strCache>
            </c:strRef>
          </c:tx>
          <c:spPr>
            <a:solidFill>
              <a:srgbClr val="C0504D"/>
            </a:solidFill>
            <a:ln>
              <a:noFill/>
            </a:ln>
            <a:effectLst/>
          </c:spPr>
          <c:invertIfNegative val="0"/>
          <c:dLbls>
            <c:dLbl>
              <c:idx val="0"/>
              <c:layout>
                <c:manualLayout>
                  <c:x val="-2.5305451049103329E-2"/>
                  <c:y val="2.0222882289834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80-4E2E-A4CB-01C704E5CE1C}"/>
                </c:ext>
              </c:extLst>
            </c:dLbl>
            <c:dLbl>
              <c:idx val="1"/>
              <c:layout>
                <c:manualLayout>
                  <c:x val="3.4651857824748312E-2"/>
                  <c:y val="-2.4317574494185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80-4E2E-A4CB-01C704E5CE1C}"/>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Sheet1!$B$2</c:f>
              <c:numCache>
                <c:formatCode>0%</c:formatCode>
                <c:ptCount val="1"/>
                <c:pt idx="0">
                  <c:v>0.33333333333330001</c:v>
                </c:pt>
              </c:numCache>
            </c:numRef>
          </c:val>
          <c:extLst>
            <c:ext xmlns:c16="http://schemas.microsoft.com/office/drawing/2014/chart" uri="{C3380CC4-5D6E-409C-BE32-E72D297353CC}">
              <c16:uniqueId val="{00000002-6580-4E2E-A4CB-01C704E5CE1C}"/>
            </c:ext>
          </c:extLst>
        </c:ser>
        <c:ser>
          <c:idx val="1"/>
          <c:order val="1"/>
          <c:tx>
            <c:strRef>
              <c:f>Sheet1!$C$1</c:f>
              <c:strCache>
                <c:ptCount val="1"/>
                <c:pt idx="0">
                  <c:v>Up to 10% more</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Sheet1!$C$2</c:f>
              <c:numCache>
                <c:formatCode>0%</c:formatCode>
                <c:ptCount val="1"/>
                <c:pt idx="0">
                  <c:v>0.1111111111111</c:v>
                </c:pt>
              </c:numCache>
            </c:numRef>
          </c:val>
          <c:extLst>
            <c:ext xmlns:c16="http://schemas.microsoft.com/office/drawing/2014/chart" uri="{C3380CC4-5D6E-409C-BE32-E72D297353CC}">
              <c16:uniqueId val="{00000004-6580-4E2E-A4CB-01C704E5CE1C}"/>
            </c:ext>
          </c:extLst>
        </c:ser>
        <c:ser>
          <c:idx val="2"/>
          <c:order val="2"/>
          <c:tx>
            <c:strRef>
              <c:f>Sheet1!$D$1</c:f>
              <c:strCache>
                <c:ptCount val="1"/>
                <c:pt idx="0">
                  <c:v>10 to 25% more</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Sheet1!$D$2</c:f>
              <c:numCache>
                <c:formatCode>0%</c:formatCode>
                <c:ptCount val="1"/>
                <c:pt idx="0">
                  <c:v>0.44444444444440001</c:v>
                </c:pt>
              </c:numCache>
            </c:numRef>
          </c:val>
          <c:extLst>
            <c:ext xmlns:c16="http://schemas.microsoft.com/office/drawing/2014/chart" uri="{C3380CC4-5D6E-409C-BE32-E72D297353CC}">
              <c16:uniqueId val="{00000005-6580-4E2E-A4CB-01C704E5CE1C}"/>
            </c:ext>
          </c:extLst>
        </c:ser>
        <c:ser>
          <c:idx val="3"/>
          <c:order val="3"/>
          <c:tx>
            <c:strRef>
              <c:f>Sheet1!$E$1</c:f>
              <c:strCache>
                <c:ptCount val="1"/>
                <c:pt idx="0">
                  <c:v>&gt; 25% more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Sheet1!$E$2</c:f>
              <c:numCache>
                <c:formatCode>0%</c:formatCode>
                <c:ptCount val="1"/>
                <c:pt idx="0">
                  <c:v>0.1111111111111</c:v>
                </c:pt>
              </c:numCache>
            </c:numRef>
          </c:val>
          <c:extLst>
            <c:ext xmlns:c16="http://schemas.microsoft.com/office/drawing/2014/chart" uri="{C3380CC4-5D6E-409C-BE32-E72D297353CC}">
              <c16:uniqueId val="{00000006-6580-4E2E-A4CB-01C704E5CE1C}"/>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1"/>
        <c:axPos val="l"/>
        <c:numFmt formatCode="General" sourceLinked="0"/>
        <c:majorTickMark val="none"/>
        <c:minorTickMark val="none"/>
        <c:tickLblPos val="nextTo"/>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
          <c:y val="0.75960807877347425"/>
          <c:w val="0.99759077645493743"/>
          <c:h val="0.240391921226525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Self-funded</c:v>
                </c:pt>
                <c:pt idx="1">
                  <c:v>Bank funded</c:v>
                </c:pt>
                <c:pt idx="2">
                  <c:v>Family/friends</c:v>
                </c:pt>
                <c:pt idx="3">
                  <c:v>Government loans (i e  SBA, USDA)</c:v>
                </c:pt>
                <c:pt idx="4">
                  <c:v>Institutional investors</c:v>
                </c:pt>
                <c:pt idx="5">
                  <c:v>Other</c:v>
                </c:pt>
              </c:strCache>
            </c:strRef>
          </c:cat>
          <c:val>
            <c:numRef>
              <c:f>Sheet1!$B$2:$B$7</c:f>
              <c:numCache>
                <c:formatCode>0%</c:formatCode>
                <c:ptCount val="6"/>
                <c:pt idx="0">
                  <c:v>0.7446808510638</c:v>
                </c:pt>
                <c:pt idx="1">
                  <c:v>0.3829787234043</c:v>
                </c:pt>
                <c:pt idx="2">
                  <c:v>0.21276595744679999</c:v>
                </c:pt>
                <c:pt idx="3">
                  <c:v>0.2340425531915</c:v>
                </c:pt>
                <c:pt idx="4">
                  <c:v>0.1063829787234</c:v>
                </c:pt>
                <c:pt idx="5">
                  <c:v>0.1276595744681</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27762272670015"/>
          <c:y val="3.0662014176078538E-2"/>
          <c:w val="0.75072237727329993"/>
          <c:h val="0.86479851522982465"/>
        </c:manualLayout>
      </c:layout>
      <c:barChart>
        <c:barDir val="bar"/>
        <c:grouping val="stacked"/>
        <c:varyColors val="0"/>
        <c:ser>
          <c:idx val="0"/>
          <c:order val="0"/>
          <c:tx>
            <c:strRef>
              <c:f>Sheet1!$B$1</c:f>
              <c:strCache>
                <c:ptCount val="1"/>
                <c:pt idx="0">
                  <c:v>Currently Use</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c:v>
                </c:pt>
                <c:pt idx="1">
                  <c:v>Email</c:v>
                </c:pt>
                <c:pt idx="2">
                  <c:v>Digital advertising</c:v>
                </c:pt>
                <c:pt idx="3">
                  <c:v>Public relations</c:v>
                </c:pt>
                <c:pt idx="4">
                  <c:v>Print ads</c:v>
                </c:pt>
                <c:pt idx="5">
                  <c:v>Sponsorships</c:v>
                </c:pt>
                <c:pt idx="6">
                  <c:v>Radio</c:v>
                </c:pt>
                <c:pt idx="7">
                  <c:v>TV</c:v>
                </c:pt>
              </c:strCache>
            </c:strRef>
          </c:cat>
          <c:val>
            <c:numRef>
              <c:f>Sheet1!$B$2:$B$9</c:f>
              <c:numCache>
                <c:formatCode>0%</c:formatCode>
                <c:ptCount val="8"/>
                <c:pt idx="0">
                  <c:v>0.3488372093023</c:v>
                </c:pt>
                <c:pt idx="1">
                  <c:v>0.23255813953490001</c:v>
                </c:pt>
                <c:pt idx="2">
                  <c:v>0.20930232558139999</c:v>
                </c:pt>
                <c:pt idx="3">
                  <c:v>0.1395348837209</c:v>
                </c:pt>
                <c:pt idx="4">
                  <c:v>0.1162790697674</c:v>
                </c:pt>
                <c:pt idx="5">
                  <c:v>6.976744186047E-2</c:v>
                </c:pt>
                <c:pt idx="6">
                  <c:v>4.6511627906979998E-2</c:v>
                </c:pt>
                <c:pt idx="7">
                  <c:v>2.3255813953489999E-2</c:v>
                </c:pt>
              </c:numCache>
            </c:numRef>
          </c:val>
          <c:extLst>
            <c:ext xmlns:c16="http://schemas.microsoft.com/office/drawing/2014/chart" uri="{C3380CC4-5D6E-409C-BE32-E72D297353CC}">
              <c16:uniqueId val="{00000000-44C6-4880-B646-8D831FB8D8D6}"/>
            </c:ext>
          </c:extLst>
        </c:ser>
        <c:ser>
          <c:idx val="1"/>
          <c:order val="1"/>
          <c:tx>
            <c:strRef>
              <c:f>Sheet1!$C$1</c:f>
              <c:strCache>
                <c:ptCount val="1"/>
                <c:pt idx="0">
                  <c:v>Plan to Use</c:v>
                </c:pt>
              </c:strCache>
            </c:strRef>
          </c:tx>
          <c:spPr>
            <a:solidFill>
              <a:srgbClr val="40707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c:v>
                </c:pt>
                <c:pt idx="1">
                  <c:v>Email</c:v>
                </c:pt>
                <c:pt idx="2">
                  <c:v>Digital advertising</c:v>
                </c:pt>
                <c:pt idx="3">
                  <c:v>Public relations</c:v>
                </c:pt>
                <c:pt idx="4">
                  <c:v>Print ads</c:v>
                </c:pt>
                <c:pt idx="5">
                  <c:v>Sponsorships</c:v>
                </c:pt>
                <c:pt idx="6">
                  <c:v>Radio</c:v>
                </c:pt>
                <c:pt idx="7">
                  <c:v>TV</c:v>
                </c:pt>
              </c:strCache>
            </c:strRef>
          </c:cat>
          <c:val>
            <c:numRef>
              <c:f>Sheet1!$C$2:$C$9</c:f>
              <c:numCache>
                <c:formatCode>0%</c:formatCode>
                <c:ptCount val="8"/>
                <c:pt idx="0">
                  <c:v>0.69767441860470003</c:v>
                </c:pt>
                <c:pt idx="1">
                  <c:v>0.69767441860470003</c:v>
                </c:pt>
                <c:pt idx="2">
                  <c:v>0.74418604651160003</c:v>
                </c:pt>
                <c:pt idx="3">
                  <c:v>0.6511627906977</c:v>
                </c:pt>
                <c:pt idx="4">
                  <c:v>0.32558139534879998</c:v>
                </c:pt>
                <c:pt idx="5">
                  <c:v>0.44186046511630001</c:v>
                </c:pt>
                <c:pt idx="6">
                  <c:v>0.20930232558139999</c:v>
                </c:pt>
                <c:pt idx="7">
                  <c:v>0.16279069767439999</c:v>
                </c:pt>
              </c:numCache>
            </c:numRef>
          </c:val>
          <c:extLst>
            <c:ext xmlns:c16="http://schemas.microsoft.com/office/drawing/2014/chart" uri="{C3380CC4-5D6E-409C-BE32-E72D297353CC}">
              <c16:uniqueId val="{00000001-44C6-4880-B646-8D831FB8D8D6}"/>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85185789683369E-2"/>
          <c:y val="0.20225604872405403"/>
          <c:w val="0.92082962842063321"/>
          <c:h val="0.46269119654798935"/>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On-grid</c:v>
                </c:pt>
                <c:pt idx="1">
                  <c:v>Off-grid</c:v>
                </c:pt>
                <c:pt idx="2">
                  <c:v>Both</c:v>
                </c:pt>
              </c:strCache>
            </c:strRef>
          </c:cat>
          <c:val>
            <c:numRef>
              <c:f>Sheet1!$B$2:$B$6</c:f>
              <c:numCache>
                <c:formatCode>0%</c:formatCode>
                <c:ptCount val="3"/>
                <c:pt idx="0">
                  <c:v>0.54666666666669994</c:v>
                </c:pt>
                <c:pt idx="1">
                  <c:v>0.33333333333330001</c:v>
                </c:pt>
                <c:pt idx="2">
                  <c:v>0.12</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On-grid</c:v>
                </c:pt>
                <c:pt idx="1">
                  <c:v>Off-grid</c:v>
                </c:pt>
                <c:pt idx="2">
                  <c:v>Both</c:v>
                </c:pt>
              </c:strCache>
            </c:strRef>
          </c:cat>
          <c:val>
            <c:numRef>
              <c:f>Sheet1!$C$2:$C$6</c:f>
              <c:numCache>
                <c:formatCode>0%</c:formatCode>
                <c:ptCount val="3"/>
                <c:pt idx="0">
                  <c:v>0.54216867469880003</c:v>
                </c:pt>
                <c:pt idx="1">
                  <c:v>0.30120481927710002</c:v>
                </c:pt>
                <c:pt idx="2">
                  <c:v>0.16</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layout>
        <c:manualLayout>
          <c:xMode val="edge"/>
          <c:yMode val="edge"/>
          <c:x val="0.53773797157233949"/>
          <c:y val="0.23607637660429287"/>
          <c:w val="0.37795436680987604"/>
          <c:h val="7.4695817105070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68296954355129E-2"/>
          <c:y val="2.8584843834666595E-2"/>
          <c:w val="0.83595565309127051"/>
          <c:h val="0.93311694020827862"/>
        </c:manualLayout>
      </c:layout>
      <c:doughnutChart>
        <c:varyColors val="1"/>
        <c:ser>
          <c:idx val="0"/>
          <c:order val="0"/>
          <c:tx>
            <c:strRef>
              <c:f>Sheet1!$B$1</c:f>
              <c:strCache>
                <c:ptCount val="1"/>
                <c:pt idx="0">
                  <c:v>Overall</c:v>
                </c:pt>
              </c:strCache>
            </c:strRef>
          </c:tx>
          <c:dPt>
            <c:idx val="0"/>
            <c:bubble3D val="0"/>
            <c:spPr>
              <a:solidFill>
                <a:srgbClr val="4F81B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4DB-46A4-A460-483676B07226}"/>
              </c:ext>
            </c:extLst>
          </c:dPt>
          <c:dPt>
            <c:idx val="1"/>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4DB-46A4-A460-483676B07226}"/>
              </c:ext>
            </c:extLst>
          </c:dPt>
          <c:dPt>
            <c:idx val="2"/>
            <c:bubble3D val="0"/>
            <c:spPr>
              <a:solidFill>
                <a:srgbClr val="C8740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4DB-46A4-A460-483676B07226}"/>
              </c:ext>
            </c:extLst>
          </c:dPt>
          <c:dPt>
            <c:idx val="3"/>
            <c:bubble3D val="0"/>
            <c:spPr>
              <a:solidFill>
                <a:srgbClr val="C0504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4DB-46A4-A460-483676B0722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4DB-46A4-A460-483676B0722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4DB-46A4-A460-483676B0722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4DB-46A4-A460-483676B07226}"/>
              </c:ext>
            </c:extLst>
          </c:dPt>
          <c:dLbls>
            <c:dLbl>
              <c:idx val="0"/>
              <c:layout>
                <c:manualLayout>
                  <c:x val="-2.6484354204356314E-3"/>
                  <c:y val="2.590746995885182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772314995669271"/>
                      <c:h val="0.27004078649786711"/>
                    </c:manualLayout>
                  </c15:layout>
                </c:ext>
                <c:ext xmlns:c16="http://schemas.microsoft.com/office/drawing/2014/chart" uri="{C3380CC4-5D6E-409C-BE32-E72D297353CC}">
                  <c16:uniqueId val="{00000001-34DB-46A4-A460-483676B07226}"/>
                </c:ext>
              </c:extLst>
            </c:dLbl>
            <c:dLbl>
              <c:idx val="2"/>
              <c:layout>
                <c:manualLayout>
                  <c:x val="-1.0303264649331607E-2"/>
                  <c:y val="-1.57748111746537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4DB-46A4-A460-483676B07226}"/>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796213425587387"/>
                      <c:h val="0.22310406822136997"/>
                    </c:manualLayout>
                  </c15:layout>
                </c:ext>
                <c:ext xmlns:c16="http://schemas.microsoft.com/office/drawing/2014/chart" uri="{C3380CC4-5D6E-409C-BE32-E72D297353CC}">
                  <c16:uniqueId val="{00000007-34DB-46A4-A460-483676B072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Direct booking</c:v>
                </c:pt>
                <c:pt idx="1">
                  <c:v>Third party</c:v>
                </c:pt>
                <c:pt idx="2">
                  <c:v>Both</c:v>
                </c:pt>
                <c:pt idx="3">
                  <c:v>Uncertain</c:v>
                </c:pt>
              </c:strCache>
            </c:strRef>
          </c:cat>
          <c:val>
            <c:numRef>
              <c:f>Sheet1!$B$2:$B$5</c:f>
              <c:numCache>
                <c:formatCode>0%</c:formatCode>
                <c:ptCount val="4"/>
                <c:pt idx="0">
                  <c:v>0.20930232558139999</c:v>
                </c:pt>
                <c:pt idx="1">
                  <c:v>9.3023255813950004E-2</c:v>
                </c:pt>
                <c:pt idx="2">
                  <c:v>0.32558139534879998</c:v>
                </c:pt>
                <c:pt idx="3">
                  <c:v>0.37209302325580002</c:v>
                </c:pt>
              </c:numCache>
            </c:numRef>
          </c:val>
          <c:extLst>
            <c:ext xmlns:c16="http://schemas.microsoft.com/office/drawing/2014/chart" uri="{C3380CC4-5D6E-409C-BE32-E72D297353CC}">
              <c16:uniqueId val="{0000000E-34DB-46A4-A460-483676B0722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8895761025562"/>
          <c:y val="1.796120521101234E-2"/>
          <c:w val="0.55387210645499174"/>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698B-4532-B10F-3723FEA5397F}"/>
              </c:ext>
            </c:extLst>
          </c:dPt>
          <c:dPt>
            <c:idx val="1"/>
            <c:invertIfNegative val="0"/>
            <c:bubble3D val="0"/>
            <c:spPr>
              <a:solidFill>
                <a:srgbClr val="80B3BA"/>
              </a:solidFill>
              <a:ln>
                <a:noFill/>
              </a:ln>
              <a:effectLst/>
            </c:spPr>
            <c:extLst>
              <c:ext xmlns:c16="http://schemas.microsoft.com/office/drawing/2014/chart" uri="{C3380CC4-5D6E-409C-BE32-E72D297353CC}">
                <c16:uniqueId val="{00000003-698B-4532-B10F-3723FEA5397F}"/>
              </c:ext>
            </c:extLst>
          </c:dPt>
          <c:dPt>
            <c:idx val="2"/>
            <c:invertIfNegative val="0"/>
            <c:bubble3D val="0"/>
            <c:spPr>
              <a:solidFill>
                <a:srgbClr val="80B3BA"/>
              </a:solidFill>
              <a:ln>
                <a:noFill/>
              </a:ln>
              <a:effectLst/>
            </c:spPr>
            <c:extLst>
              <c:ext xmlns:c16="http://schemas.microsoft.com/office/drawing/2014/chart" uri="{C3380CC4-5D6E-409C-BE32-E72D297353CC}">
                <c16:uniqueId val="{00000005-698B-4532-B10F-3723FEA5397F}"/>
              </c:ext>
            </c:extLst>
          </c:dPt>
          <c:dPt>
            <c:idx val="4"/>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7-698B-4532-B10F-3723FEA5397F}"/>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704510389432045"/>
                      <c:h val="8.1273307189675723E-2"/>
                    </c:manualLayout>
                  </c15:layout>
                </c:ext>
                <c:ext xmlns:c16="http://schemas.microsoft.com/office/drawing/2014/chart" uri="{C3380CC4-5D6E-409C-BE32-E72D297353CC}">
                  <c16:uniqueId val="{00000008-698B-4532-B10F-3723FEA539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AirBnB</c:v>
                </c:pt>
                <c:pt idx="1">
                  <c:v>HipCamp</c:v>
                </c:pt>
                <c:pt idx="2">
                  <c:v>VRBO</c:v>
                </c:pt>
                <c:pt idx="3">
                  <c:v>Harvest Hosts</c:v>
                </c:pt>
                <c:pt idx="4">
                  <c:v>Uncertain</c:v>
                </c:pt>
                <c:pt idx="5">
                  <c:v>None of these</c:v>
                </c:pt>
              </c:strCache>
            </c:strRef>
          </c:cat>
          <c:val>
            <c:numRef>
              <c:f>Sheet1!$B$2:$B$7</c:f>
              <c:numCache>
                <c:formatCode>0%</c:formatCode>
                <c:ptCount val="6"/>
                <c:pt idx="0">
                  <c:v>0.53488372093019998</c:v>
                </c:pt>
                <c:pt idx="1">
                  <c:v>0.41860465116279999</c:v>
                </c:pt>
                <c:pt idx="2">
                  <c:v>0.3488372093023</c:v>
                </c:pt>
                <c:pt idx="3">
                  <c:v>0.16279069767439999</c:v>
                </c:pt>
                <c:pt idx="4">
                  <c:v>0.32558139534879998</c:v>
                </c:pt>
                <c:pt idx="5">
                  <c:v>9.3023255813950004E-2</c:v>
                </c:pt>
              </c:numCache>
            </c:numRef>
          </c:val>
          <c:extLst>
            <c:ext xmlns:c16="http://schemas.microsoft.com/office/drawing/2014/chart" uri="{C3380CC4-5D6E-409C-BE32-E72D297353CC}">
              <c16:uniqueId val="{00000009-698B-4532-B10F-3723FEA5397F}"/>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8"/>
                <c:pt idx="0">
                  <c:v>Financing/lost financing/could not get financing</c:v>
                </c:pt>
                <c:pt idx="1">
                  <c:v>Local ordinances/regulations</c:v>
                </c:pt>
                <c:pt idx="2">
                  <c:v>Too expensive</c:v>
                </c:pt>
                <c:pt idx="3">
                  <c:v>Too complicated/too many moving parts</c:v>
                </c:pt>
                <c:pt idx="4">
                  <c:v>Land/property deal fell through</c:v>
                </c:pt>
                <c:pt idx="5">
                  <c:v>Do not have the time to devote to the business</c:v>
                </c:pt>
                <c:pt idx="6">
                  <c:v>Feel that the market in my area is changing</c:v>
                </c:pt>
                <c:pt idx="7">
                  <c:v>Other</c:v>
                </c:pt>
              </c:strCache>
            </c:strRef>
          </c:cat>
          <c:val>
            <c:numRef>
              <c:f>Sheet1!$B$2:$B$14</c:f>
              <c:numCache>
                <c:formatCode>0%</c:formatCode>
                <c:ptCount val="8"/>
                <c:pt idx="0">
                  <c:v>0.71428571428569998</c:v>
                </c:pt>
                <c:pt idx="1">
                  <c:v>0.42857142857140001</c:v>
                </c:pt>
                <c:pt idx="2">
                  <c:v>0.28571428571430002</c:v>
                </c:pt>
                <c:pt idx="3">
                  <c:v>0.28571428571430002</c:v>
                </c:pt>
                <c:pt idx="4">
                  <c:v>0.14285714285709999</c:v>
                </c:pt>
                <c:pt idx="5">
                  <c:v>0.14285714285709999</c:v>
                </c:pt>
                <c:pt idx="6">
                  <c:v>0.14285714285709999</c:v>
                </c:pt>
                <c:pt idx="7">
                  <c:v>0.28571428571430002</c:v>
                </c:pt>
              </c:numCache>
            </c:numRef>
          </c:val>
          <c:extLst>
            <c:ext xmlns:c16="http://schemas.microsoft.com/office/drawing/2014/chart" uri="{C3380CC4-5D6E-409C-BE32-E72D297353CC}">
              <c16:uniqueId val="{00000000-F865-4D58-BF08-1221A39D28D2}"/>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 attractions</c:v>
                </c:pt>
                <c:pt idx="1">
                  <c:v>State parks</c:v>
                </c:pt>
                <c:pt idx="2">
                  <c:v>National parks</c:v>
                </c:pt>
                <c:pt idx="3">
                  <c:v>Events such as festivals or races</c:v>
                </c:pt>
                <c:pt idx="4">
                  <c:v>Beaches</c:v>
                </c:pt>
                <c:pt idx="5">
                  <c:v>Amusement parks</c:v>
                </c:pt>
                <c:pt idx="6">
                  <c:v>None of these</c:v>
                </c:pt>
              </c:strCache>
            </c:strRef>
          </c:cat>
          <c:val>
            <c:numRef>
              <c:f>Sheet1!$B$2:$B$8</c:f>
              <c:numCache>
                <c:formatCode>0%</c:formatCode>
                <c:ptCount val="7"/>
                <c:pt idx="0">
                  <c:v>0.72602739726029997</c:v>
                </c:pt>
                <c:pt idx="1">
                  <c:v>0.50684931506849995</c:v>
                </c:pt>
                <c:pt idx="2">
                  <c:v>0.32876712328769997</c:v>
                </c:pt>
                <c:pt idx="3">
                  <c:v>0.27397260273970003</c:v>
                </c:pt>
                <c:pt idx="4">
                  <c:v>0.1643835616438</c:v>
                </c:pt>
                <c:pt idx="5">
                  <c:v>0.12328767123289999</c:v>
                </c:pt>
                <c:pt idx="6">
                  <c:v>9.5890410958899996E-2</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1520303706020368"/>
                      <c:h val="5.9801546702855625E-2"/>
                    </c:manualLayout>
                  </c15:layout>
                </c:ext>
                <c:ext xmlns:c16="http://schemas.microsoft.com/office/drawing/2014/chart" uri="{C3380CC4-5D6E-409C-BE32-E72D297353CC}">
                  <c16:uniqueId val="{00000000-C149-4761-B582-3A37984EAA5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 attractions</c:v>
                </c:pt>
                <c:pt idx="1">
                  <c:v>State parks</c:v>
                </c:pt>
                <c:pt idx="2">
                  <c:v>National parks</c:v>
                </c:pt>
                <c:pt idx="3">
                  <c:v>Events such as festivals or races</c:v>
                </c:pt>
                <c:pt idx="4">
                  <c:v>Beaches</c:v>
                </c:pt>
                <c:pt idx="5">
                  <c:v>Amusement parks</c:v>
                </c:pt>
                <c:pt idx="6">
                  <c:v>None of these</c:v>
                </c:pt>
              </c:strCache>
            </c:strRef>
          </c:cat>
          <c:val>
            <c:numRef>
              <c:f>Sheet1!$C$2:$C$8</c:f>
              <c:numCache>
                <c:formatCode>0%</c:formatCode>
                <c:ptCount val="7"/>
                <c:pt idx="0">
                  <c:v>0.74157303370789995</c:v>
                </c:pt>
                <c:pt idx="1">
                  <c:v>0.47191011235960001</c:v>
                </c:pt>
                <c:pt idx="2">
                  <c:v>0.4157303370787</c:v>
                </c:pt>
                <c:pt idx="3">
                  <c:v>0.37078651685390002</c:v>
                </c:pt>
                <c:pt idx="4">
                  <c:v>0.2359550561798</c:v>
                </c:pt>
                <c:pt idx="5">
                  <c:v>0.13483146067419999</c:v>
                </c:pt>
                <c:pt idx="6">
                  <c:v>6.7415730337079996E-2</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layout>
        <c:manualLayout>
          <c:xMode val="edge"/>
          <c:yMode val="edge"/>
          <c:x val="0.76164414761020005"/>
          <c:y val="0.50321774665152541"/>
          <c:w val="0.13709945165695095"/>
          <c:h val="0.1364450210301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9DA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Self-funded</c:v>
                </c:pt>
                <c:pt idx="1">
                  <c:v>Bank funded</c:v>
                </c:pt>
                <c:pt idx="2">
                  <c:v>Family/friends</c:v>
                </c:pt>
                <c:pt idx="3">
                  <c:v>Government loans (i e  SBA, USDA)</c:v>
                </c:pt>
                <c:pt idx="4">
                  <c:v>Institutional investors</c:v>
                </c:pt>
                <c:pt idx="5">
                  <c:v>Other</c:v>
                </c:pt>
              </c:strCache>
            </c:strRef>
          </c:cat>
          <c:val>
            <c:numRef>
              <c:f>Sheet1!$B$2:$B$7</c:f>
              <c:numCache>
                <c:formatCode>0%</c:formatCode>
                <c:ptCount val="6"/>
                <c:pt idx="0">
                  <c:v>0.73170731707320003</c:v>
                </c:pt>
                <c:pt idx="1">
                  <c:v>0.39024390243899998</c:v>
                </c:pt>
                <c:pt idx="2">
                  <c:v>0.29268292682930003</c:v>
                </c:pt>
                <c:pt idx="3">
                  <c:v>0.19512195121949999</c:v>
                </c:pt>
                <c:pt idx="4">
                  <c:v>7.3170731707319997E-2</c:v>
                </c:pt>
                <c:pt idx="5">
                  <c:v>7.3170731707319997E-2</c:v>
                </c:pt>
              </c:numCache>
            </c:numRef>
          </c:val>
          <c:extLst>
            <c:ext xmlns:c16="http://schemas.microsoft.com/office/drawing/2014/chart" uri="{C3380CC4-5D6E-409C-BE32-E72D297353CC}">
              <c16:uniqueId val="{00000000-FC14-4536-A612-7EFC2ACA712A}"/>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2023</c:v>
                </c:pt>
              </c:strCache>
            </c:strRef>
          </c:tx>
          <c:spPr>
            <a:solidFill>
              <a:srgbClr val="0A2463"/>
            </a:solidFill>
            <a:ln>
              <a:noFill/>
            </a:ln>
            <a:effectLst/>
          </c:spPr>
          <c:invertIfNegative val="0"/>
          <c:dPt>
            <c:idx val="0"/>
            <c:invertIfNegative val="0"/>
            <c:bubble3D val="0"/>
            <c:spPr>
              <a:solidFill>
                <a:srgbClr val="C87404"/>
              </a:solidFill>
              <a:ln>
                <a:noFill/>
              </a:ln>
              <a:effectLst/>
            </c:spPr>
            <c:extLst>
              <c:ext xmlns:c16="http://schemas.microsoft.com/office/drawing/2014/chart" uri="{C3380CC4-5D6E-409C-BE32-E72D297353CC}">
                <c16:uniqueId val="{00000001-3014-4287-AC56-93B4263445A6}"/>
              </c:ext>
            </c:extLst>
          </c:dPt>
          <c:dPt>
            <c:idx val="1"/>
            <c:invertIfNegative val="0"/>
            <c:bubble3D val="0"/>
            <c:spPr>
              <a:solidFill>
                <a:srgbClr val="407076"/>
              </a:solidFill>
              <a:ln>
                <a:noFill/>
              </a:ln>
              <a:effectLst/>
            </c:spPr>
            <c:extLst>
              <c:ext xmlns:c16="http://schemas.microsoft.com/office/drawing/2014/chart" uri="{C3380CC4-5D6E-409C-BE32-E72D297353CC}">
                <c16:uniqueId val="{00000003-3014-4287-AC56-93B4263445A6}"/>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Self-Funding Amount</c:v>
                </c:pt>
                <c:pt idx="1">
                  <c:v>Balance of needed investment</c:v>
                </c:pt>
                <c:pt idx="2">
                  <c:v>Total start-Up costs (self-funding + other funding)</c:v>
                </c:pt>
              </c:strCache>
            </c:strRef>
          </c:cat>
          <c:val>
            <c:numRef>
              <c:f>Sheet1!$B$2:$B$4</c:f>
              <c:numCache>
                <c:formatCode>[$$-409]#,##0_);\([$$-409]#,##0\)</c:formatCode>
                <c:ptCount val="3"/>
                <c:pt idx="0">
                  <c:v>221986.11111109995</c:v>
                </c:pt>
                <c:pt idx="1">
                  <c:v>428625</c:v>
                </c:pt>
                <c:pt idx="2">
                  <c:v>650611.11111109995</c:v>
                </c:pt>
              </c:numCache>
            </c:numRef>
          </c:val>
          <c:extLst>
            <c:ext xmlns:c16="http://schemas.microsoft.com/office/drawing/2014/chart" uri="{C3380CC4-5D6E-409C-BE32-E72D297353CC}">
              <c16:uniqueId val="{00000004-3014-4287-AC56-93B4263445A6}"/>
            </c:ext>
          </c:extLst>
        </c:ser>
        <c:ser>
          <c:idx val="1"/>
          <c:order val="1"/>
          <c:tx>
            <c:strRef>
              <c:f>Sheet1!$C$1</c:f>
              <c:strCache>
                <c:ptCount val="1"/>
                <c:pt idx="0">
                  <c:v>2024</c:v>
                </c:pt>
              </c:strCache>
            </c:strRef>
          </c:tx>
          <c:spPr>
            <a:solidFill>
              <a:schemeClr val="accent2"/>
            </a:solidFill>
            <a:ln>
              <a:noFill/>
            </a:ln>
            <a:effectLst/>
          </c:spPr>
          <c:invertIfNegative val="0"/>
          <c:cat>
            <c:strRef>
              <c:f>Sheet1!$A$2:$A$4</c:f>
              <c:strCache>
                <c:ptCount val="3"/>
                <c:pt idx="0">
                  <c:v>Self-Funding Amount</c:v>
                </c:pt>
                <c:pt idx="1">
                  <c:v>Balance of needed investment</c:v>
                </c:pt>
                <c:pt idx="2">
                  <c:v>Total start-Up costs (self-funding + other funding)</c:v>
                </c:pt>
              </c:strCache>
            </c:strRef>
          </c:cat>
          <c:val>
            <c:numRef>
              <c:f>Sheet1!$C$2:$C$4</c:f>
              <c:numCache>
                <c:formatCode>General</c:formatCode>
                <c:ptCount val="3"/>
              </c:numCache>
            </c:numRef>
          </c:val>
          <c:extLst>
            <c:ext xmlns:c16="http://schemas.microsoft.com/office/drawing/2014/chart" uri="{C3380CC4-5D6E-409C-BE32-E72D297353CC}">
              <c16:uniqueId val="{00000005-3014-4287-AC56-93B4263445A6}"/>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2024</c:v>
                </c:pt>
              </c:strCache>
            </c:strRef>
          </c:tx>
          <c:spPr>
            <a:solidFill>
              <a:srgbClr val="0A2463"/>
            </a:solidFill>
            <a:ln>
              <a:noFill/>
            </a:ln>
            <a:effectLst/>
          </c:spPr>
          <c:invertIfNegative val="0"/>
          <c:dPt>
            <c:idx val="0"/>
            <c:invertIfNegative val="0"/>
            <c:bubble3D val="0"/>
            <c:spPr>
              <a:solidFill>
                <a:srgbClr val="C87404"/>
              </a:solidFill>
              <a:ln>
                <a:noFill/>
              </a:ln>
              <a:effectLst/>
            </c:spPr>
            <c:extLst>
              <c:ext xmlns:c16="http://schemas.microsoft.com/office/drawing/2014/chart" uri="{C3380CC4-5D6E-409C-BE32-E72D297353CC}">
                <c16:uniqueId val="{00000001-D53E-4E59-8D6B-FA4A8ECAB210}"/>
              </c:ext>
            </c:extLst>
          </c:dPt>
          <c:dPt>
            <c:idx val="1"/>
            <c:invertIfNegative val="0"/>
            <c:bubble3D val="0"/>
            <c:spPr>
              <a:solidFill>
                <a:srgbClr val="407076"/>
              </a:solidFill>
              <a:ln>
                <a:noFill/>
              </a:ln>
              <a:effectLst/>
            </c:spPr>
            <c:extLst>
              <c:ext xmlns:c16="http://schemas.microsoft.com/office/drawing/2014/chart" uri="{C3380CC4-5D6E-409C-BE32-E72D297353CC}">
                <c16:uniqueId val="{00000003-D53E-4E59-8D6B-FA4A8ECAB210}"/>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1932429552578229"/>
                      <c:h val="0.17547560909794799"/>
                    </c:manualLayout>
                  </c15:layout>
                </c:ext>
                <c:ext xmlns:c16="http://schemas.microsoft.com/office/drawing/2014/chart" uri="{C3380CC4-5D6E-409C-BE32-E72D297353CC}">
                  <c16:uniqueId val="{00000001-D53E-4E59-8D6B-FA4A8ECAB210}"/>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Self-Funding Amount</c:v>
                </c:pt>
                <c:pt idx="1">
                  <c:v>Balance of needed investment</c:v>
                </c:pt>
                <c:pt idx="2">
                  <c:v>Total start-Up costs (self-funding + other funding)</c:v>
                </c:pt>
              </c:strCache>
            </c:strRef>
          </c:cat>
          <c:val>
            <c:numRef>
              <c:f>Sheet1!$B$2:$B$4</c:f>
              <c:numCache>
                <c:formatCode>_("$"* #,##0_);_("$"* \(#,##0\);_("$"* "-"??_);_(@_)</c:formatCode>
                <c:ptCount val="3"/>
                <c:pt idx="0">
                  <c:v>246512.00487800001</c:v>
                </c:pt>
                <c:pt idx="1">
                  <c:v>586463.63902440004</c:v>
                </c:pt>
                <c:pt idx="2">
                  <c:v>832975.64390240004</c:v>
                </c:pt>
              </c:numCache>
            </c:numRef>
          </c:val>
          <c:extLst>
            <c:ext xmlns:c16="http://schemas.microsoft.com/office/drawing/2014/chart" uri="{C3380CC4-5D6E-409C-BE32-E72D297353CC}">
              <c16:uniqueId val="{00000004-D53E-4E59-8D6B-FA4A8ECAB210}"/>
            </c:ext>
          </c:extLst>
        </c:ser>
        <c:ser>
          <c:idx val="1"/>
          <c:order val="1"/>
          <c:tx>
            <c:strRef>
              <c:f>Sheet1!$C$1</c:f>
              <c:strCache>
                <c:ptCount val="1"/>
                <c:pt idx="0">
                  <c:v>Column1</c:v>
                </c:pt>
              </c:strCache>
            </c:strRef>
          </c:tx>
          <c:spPr>
            <a:solidFill>
              <a:schemeClr val="accent2"/>
            </a:solidFill>
            <a:ln>
              <a:noFill/>
            </a:ln>
            <a:effectLst/>
          </c:spPr>
          <c:invertIfNegative val="0"/>
          <c:cat>
            <c:strRef>
              <c:f>Sheet1!$A$2:$A$4</c:f>
              <c:strCache>
                <c:ptCount val="3"/>
                <c:pt idx="0">
                  <c:v>Self-Funding Amount</c:v>
                </c:pt>
                <c:pt idx="1">
                  <c:v>Balance of needed investment</c:v>
                </c:pt>
                <c:pt idx="2">
                  <c:v>Total start-Up costs (self-funding + other funding)</c:v>
                </c:pt>
              </c:strCache>
            </c:strRef>
          </c:cat>
          <c:val>
            <c:numRef>
              <c:f>Sheet1!$C$2:$C$4</c:f>
              <c:numCache>
                <c:formatCode>General</c:formatCode>
                <c:ptCount val="3"/>
              </c:numCache>
            </c:numRef>
          </c:val>
          <c:extLst>
            <c:ext xmlns:c16="http://schemas.microsoft.com/office/drawing/2014/chart" uri="{C3380CC4-5D6E-409C-BE32-E72D297353CC}">
              <c16:uniqueId val="{00000005-D53E-4E59-8D6B-FA4A8ECAB210}"/>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4" name="TextBox 1">
          <a:extLst xmlns:a="http://schemas.openxmlformats.org/drawingml/2006/main">
            <a:ext uri="{FF2B5EF4-FFF2-40B4-BE49-F238E27FC236}">
              <a16:creationId xmlns:a16="http://schemas.microsoft.com/office/drawing/2014/main" id="{005ECA5C-994A-728B-9260-930249178A0B}"/>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5"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Open Sans Light" panose="020B0306030504020204"/>
              </a:defRPr>
            </a:lvl1pPr>
          </a:lstStyle>
          <a:p>
            <a:pPr>
              <a:defRPr/>
            </a:pPr>
            <a:endParaRPr lang="en-US" dirty="0"/>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Open Sans Light" panose="020B0306030504020204"/>
              </a:defRPr>
            </a:lvl1pPr>
          </a:lstStyle>
          <a:p>
            <a:pPr>
              <a:defRPr/>
            </a:pPr>
            <a:fld id="{C97ABFCC-F0E2-2D45-9B7A-16E93F0C421B}" type="datetimeFigureOut">
              <a:rPr lang="en-US" smtClean="0"/>
              <a:pPr>
                <a:defRPr/>
              </a:pPr>
              <a:t>8/27/2025</a:t>
            </a:fld>
            <a:endParaRPr lang="en-US" dirty="0"/>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Open Sans Light" panose="020B0306030504020204"/>
              </a:defRPr>
            </a:lvl1pPr>
          </a:lstStyle>
          <a:p>
            <a:pPr>
              <a:defRPr/>
            </a:pPr>
            <a:endParaRPr lang="en-US" dirty="0"/>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Open Sans Light" panose="020B0306030504020204"/>
              </a:defRPr>
            </a:lvl1pPr>
          </a:lstStyle>
          <a:p>
            <a:pPr>
              <a:defRPr/>
            </a:pPr>
            <a:fld id="{3BAF1D13-1771-6641-9B07-2FC25F0FAF6A}"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Light" panose="020B0306030504020204"/>
        <a:ea typeface="+mn-ea"/>
        <a:cs typeface="+mn-cs"/>
      </a:defRPr>
    </a:lvl1pPr>
    <a:lvl2pPr marL="4572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2pPr>
    <a:lvl3pPr marL="9144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3pPr>
    <a:lvl4pPr marL="13716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4pPr>
    <a:lvl5pPr marL="18288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1d8e2e7c0_1_0:notes"/>
          <p:cNvSpPr txBox="1">
            <a:spLocks noGrp="1"/>
          </p:cNvSpPr>
          <p:nvPr>
            <p:ph type="sldNum" idx="12"/>
          </p:nvPr>
        </p:nvSpPr>
        <p:spPr>
          <a:xfrm>
            <a:off x="4024428" y="8918121"/>
            <a:ext cx="3078050" cy="470348"/>
          </a:xfrm>
          <a:prstGeom prst="rect">
            <a:avLst/>
          </a:prstGeom>
          <a:noFill/>
          <a:ln>
            <a:noFill/>
          </a:ln>
        </p:spPr>
        <p:txBody>
          <a:bodyPr spcFirstLastPara="1" wrap="square" lIns="93080" tIns="46553" rIns="93080" bIns="46553" anchor="b" anchorCtr="0">
            <a:noAutofit/>
          </a:bodyPr>
          <a:lstStyle/>
          <a:p>
            <a:pPr>
              <a:buClr>
                <a:schemeClr val="dk1"/>
              </a:buClr>
              <a:buSzPts val="1100"/>
            </a:pPr>
            <a:fld id="{00000000-1234-1234-1234-123412341234}" type="slidenum">
              <a:rPr lang="en" sz="1100">
                <a:solidFill>
                  <a:schemeClr val="dk1"/>
                </a:solidFill>
                <a:latin typeface="Times New Roman"/>
                <a:ea typeface="Times New Roman"/>
                <a:cs typeface="Times New Roman"/>
                <a:sym typeface="Times New Roman"/>
              </a:rPr>
              <a:pPr>
                <a:buClr>
                  <a:schemeClr val="dk1"/>
                </a:buClr>
                <a:buSzPts val="1100"/>
              </a:pPr>
              <a:t>1</a:t>
            </a:fld>
            <a:endParaRPr sz="1100" dirty="0">
              <a:solidFill>
                <a:schemeClr val="dk1"/>
              </a:solidFill>
              <a:latin typeface="Times New Roman"/>
              <a:ea typeface="Times New Roman"/>
              <a:cs typeface="Times New Roman"/>
              <a:sym typeface="Times New Roman"/>
            </a:endParaRPr>
          </a:p>
        </p:txBody>
      </p:sp>
      <p:sp>
        <p:nvSpPr>
          <p:cNvPr id="194" name="Google Shape;194;g41d8e2e7c0_1_0:notes"/>
          <p:cNvSpPr>
            <a:spLocks noGrp="1" noRot="1" noChangeAspect="1"/>
          </p:cNvSpPr>
          <p:nvPr>
            <p:ph type="sldImg" idx="2"/>
          </p:nvPr>
        </p:nvSpPr>
        <p:spPr>
          <a:xfrm>
            <a:off x="423863"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41d8e2e7c0_1_0:notes"/>
          <p:cNvSpPr txBox="1">
            <a:spLocks noGrp="1"/>
          </p:cNvSpPr>
          <p:nvPr>
            <p:ph type="body" idx="1"/>
          </p:nvPr>
        </p:nvSpPr>
        <p:spPr>
          <a:xfrm>
            <a:off x="947921" y="4458283"/>
            <a:ext cx="5206618" cy="4226970"/>
          </a:xfrm>
          <a:prstGeom prst="rect">
            <a:avLst/>
          </a:prstGeom>
          <a:noFill/>
          <a:ln>
            <a:noFill/>
          </a:ln>
        </p:spPr>
        <p:txBody>
          <a:bodyPr spcFirstLastPara="1" wrap="square" lIns="93080" tIns="46553" rIns="93080" bIns="46553" anchor="t" anchorCtr="0">
            <a:noAutofit/>
          </a:bodyPr>
          <a:lstStyle/>
          <a:p>
            <a:pPr>
              <a:spcBef>
                <a:spcPts val="0"/>
              </a:spcBef>
              <a:spcAft>
                <a:spcPts val="0"/>
              </a:spcAft>
            </a:pPr>
            <a:endParaRPr sz="11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28b3f229c_3_56:notes"/>
          <p:cNvSpPr>
            <a:spLocks noGrp="1" noRot="1" noChangeAspect="1"/>
          </p:cNvSpPr>
          <p:nvPr>
            <p:ph type="sldImg" idx="2"/>
          </p:nvPr>
        </p:nvSpPr>
        <p:spPr>
          <a:xfrm>
            <a:off x="382588"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g428b3f229c_3_56:notes"/>
          <p:cNvSpPr txBox="1">
            <a:spLocks noGrp="1"/>
          </p:cNvSpPr>
          <p:nvPr>
            <p:ph type="body" idx="1"/>
          </p:nvPr>
        </p:nvSpPr>
        <p:spPr>
          <a:xfrm>
            <a:off x="915293" y="4342190"/>
            <a:ext cx="5027400" cy="4116900"/>
          </a:xfrm>
          <a:prstGeom prst="rect">
            <a:avLst/>
          </a:prstGeom>
          <a:noFill/>
          <a:ln>
            <a:noFill/>
          </a:ln>
        </p:spPr>
        <p:txBody>
          <a:bodyPr spcFirstLastPara="1" wrap="square" lIns="90325" tIns="45175" rIns="90325" bIns="45175"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Times New Roman"/>
              <a:ea typeface="Times New Roman"/>
              <a:cs typeface="Times New Roman"/>
              <a:sym typeface="Times New Roman"/>
            </a:endParaRPr>
          </a:p>
        </p:txBody>
      </p:sp>
      <p:sp>
        <p:nvSpPr>
          <p:cNvPr id="597" name="Google Shape;597;g428b3f229c_3_56:notes"/>
          <p:cNvSpPr txBox="1">
            <a:spLocks noGrp="1"/>
          </p:cNvSpPr>
          <p:nvPr>
            <p:ph type="sldNum" idx="12"/>
          </p:nvPr>
        </p:nvSpPr>
        <p:spPr>
          <a:xfrm>
            <a:off x="3885903" y="8685894"/>
            <a:ext cx="2972100" cy="458100"/>
          </a:xfrm>
          <a:prstGeom prst="rect">
            <a:avLst/>
          </a:prstGeom>
          <a:noFill/>
          <a:ln>
            <a:noFill/>
          </a:ln>
        </p:spPr>
        <p:txBody>
          <a:bodyPr spcFirstLastPara="1" wrap="square" lIns="90325" tIns="45175" rIns="90325" bIns="45175" anchor="b" anchorCtr="0">
            <a:noAutofit/>
          </a:bodyPr>
          <a:lstStyle/>
          <a:p>
            <a:pPr marL="0" marR="0" lvl="0" indent="0" algn="r" rtl="0">
              <a:lnSpc>
                <a:spcPct val="100000"/>
              </a:lnSpc>
              <a:spcBef>
                <a:spcPts val="0"/>
              </a:spcBef>
              <a:spcAft>
                <a:spcPts val="0"/>
              </a:spcAft>
              <a:buClr>
                <a:schemeClr val="dk1"/>
              </a:buClr>
              <a:buSzPts val="1100"/>
              <a:buFont typeface="Times New Roman"/>
              <a:buNone/>
            </a:pPr>
            <a:fld id="{00000000-1234-1234-1234-123412341234}" type="slidenum">
              <a:rPr lang="en" sz="1100">
                <a:solidFill>
                  <a:schemeClr val="dk1"/>
                </a:solidFill>
                <a:latin typeface="Times New Roman"/>
                <a:ea typeface="Times New Roman"/>
                <a:cs typeface="Times New Roman"/>
                <a:sym typeface="Times New Roman"/>
              </a:rPr>
              <a:t>2</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3826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28b3f229c_3_56:notes"/>
          <p:cNvSpPr>
            <a:spLocks noGrp="1" noRot="1" noChangeAspect="1"/>
          </p:cNvSpPr>
          <p:nvPr>
            <p:ph type="sldImg" idx="2"/>
          </p:nvPr>
        </p:nvSpPr>
        <p:spPr>
          <a:xfrm>
            <a:off x="382588"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g428b3f229c_3_56:notes"/>
          <p:cNvSpPr txBox="1">
            <a:spLocks noGrp="1"/>
          </p:cNvSpPr>
          <p:nvPr>
            <p:ph type="body" idx="1"/>
          </p:nvPr>
        </p:nvSpPr>
        <p:spPr>
          <a:xfrm>
            <a:off x="915293" y="4342190"/>
            <a:ext cx="5027400" cy="4116900"/>
          </a:xfrm>
          <a:prstGeom prst="rect">
            <a:avLst/>
          </a:prstGeom>
          <a:noFill/>
          <a:ln>
            <a:noFill/>
          </a:ln>
        </p:spPr>
        <p:txBody>
          <a:bodyPr spcFirstLastPara="1" wrap="square" lIns="90325" tIns="45175" rIns="90325" bIns="45175"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Times New Roman"/>
              <a:ea typeface="Times New Roman"/>
              <a:cs typeface="Times New Roman"/>
              <a:sym typeface="Times New Roman"/>
            </a:endParaRPr>
          </a:p>
        </p:txBody>
      </p:sp>
      <p:sp>
        <p:nvSpPr>
          <p:cNvPr id="597" name="Google Shape;597;g428b3f229c_3_56:notes"/>
          <p:cNvSpPr txBox="1">
            <a:spLocks noGrp="1"/>
          </p:cNvSpPr>
          <p:nvPr>
            <p:ph type="sldNum" idx="12"/>
          </p:nvPr>
        </p:nvSpPr>
        <p:spPr>
          <a:xfrm>
            <a:off x="3885903" y="8685894"/>
            <a:ext cx="2972100" cy="458100"/>
          </a:xfrm>
          <a:prstGeom prst="rect">
            <a:avLst/>
          </a:prstGeom>
          <a:noFill/>
          <a:ln>
            <a:noFill/>
          </a:ln>
        </p:spPr>
        <p:txBody>
          <a:bodyPr spcFirstLastPara="1" wrap="square" lIns="90325" tIns="45175" rIns="90325" bIns="45175" anchor="b" anchorCtr="0">
            <a:noAutofit/>
          </a:bodyPr>
          <a:lstStyle/>
          <a:p>
            <a:pPr marL="0" marR="0" lvl="0" indent="0" algn="r" rtl="0">
              <a:lnSpc>
                <a:spcPct val="100000"/>
              </a:lnSpc>
              <a:spcBef>
                <a:spcPts val="0"/>
              </a:spcBef>
              <a:spcAft>
                <a:spcPts val="0"/>
              </a:spcAft>
              <a:buClr>
                <a:schemeClr val="dk1"/>
              </a:buClr>
              <a:buSzPts val="1100"/>
              <a:buFont typeface="Times New Roman"/>
              <a:buNone/>
            </a:pPr>
            <a:fld id="{00000000-1234-1234-1234-123412341234}" type="slidenum">
              <a:rPr lang="en" sz="1100">
                <a:solidFill>
                  <a:schemeClr val="dk1"/>
                </a:solidFill>
                <a:latin typeface="Times New Roman"/>
                <a:ea typeface="Times New Roman"/>
                <a:cs typeface="Times New Roman"/>
                <a:sym typeface="Times New Roman"/>
              </a:rPr>
              <a:t>3</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5037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dirty="0"/>
          </a:p>
        </p:txBody>
      </p:sp>
    </p:spTree>
    <p:extLst>
      <p:ext uri="{BB962C8B-B14F-4D97-AF65-F5344CB8AC3E}">
        <p14:creationId xmlns:p14="http://schemas.microsoft.com/office/powerpoint/2010/main" val="181448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28</a:t>
            </a:fld>
            <a:endParaRPr lang="en-US" dirty="0"/>
          </a:p>
        </p:txBody>
      </p:sp>
    </p:spTree>
    <p:extLst>
      <p:ext uri="{BB962C8B-B14F-4D97-AF65-F5344CB8AC3E}">
        <p14:creationId xmlns:p14="http://schemas.microsoft.com/office/powerpoint/2010/main" val="373522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41d8e2e7c0_5_269:notes"/>
          <p:cNvSpPr>
            <a:spLocks noGrp="1" noRot="1" noChangeAspect="1"/>
          </p:cNvSpPr>
          <p:nvPr>
            <p:ph type="sldImg" idx="2"/>
          </p:nvPr>
        </p:nvSpPr>
        <p:spPr>
          <a:xfrm>
            <a:off x="423863"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g41d8e2e7c0_5_269:notes"/>
          <p:cNvSpPr txBox="1">
            <a:spLocks noGrp="1"/>
          </p:cNvSpPr>
          <p:nvPr>
            <p:ph type="body" idx="1"/>
          </p:nvPr>
        </p:nvSpPr>
        <p:spPr>
          <a:xfrm>
            <a:off x="947921" y="4458283"/>
            <a:ext cx="5206618" cy="4226970"/>
          </a:xfrm>
          <a:prstGeom prst="rect">
            <a:avLst/>
          </a:prstGeom>
          <a:noFill/>
          <a:ln>
            <a:noFill/>
          </a:ln>
        </p:spPr>
        <p:txBody>
          <a:bodyPr spcFirstLastPara="1" wrap="square" lIns="93080" tIns="46553" rIns="93080" bIns="46553" anchor="t" anchorCtr="0">
            <a:noAutofit/>
          </a:bodyPr>
          <a:lstStyle/>
          <a:p>
            <a:pPr>
              <a:spcBef>
                <a:spcPts val="0"/>
              </a:spcBef>
              <a:spcAft>
                <a:spcPts val="0"/>
              </a:spcAft>
            </a:pPr>
            <a:endParaRPr sz="1100" dirty="0">
              <a:solidFill>
                <a:schemeClr val="dk1"/>
              </a:solidFill>
              <a:latin typeface="Times New Roman"/>
              <a:ea typeface="Times New Roman"/>
              <a:cs typeface="Times New Roman"/>
              <a:sym typeface="Times New Roman"/>
            </a:endParaRPr>
          </a:p>
        </p:txBody>
      </p:sp>
      <p:sp>
        <p:nvSpPr>
          <p:cNvPr id="628" name="Google Shape;628;g41d8e2e7c0_5_269:notes"/>
          <p:cNvSpPr txBox="1">
            <a:spLocks noGrp="1"/>
          </p:cNvSpPr>
          <p:nvPr>
            <p:ph type="sldNum" idx="12"/>
          </p:nvPr>
        </p:nvSpPr>
        <p:spPr>
          <a:xfrm>
            <a:off x="4024428" y="8918121"/>
            <a:ext cx="3078050" cy="470348"/>
          </a:xfrm>
          <a:prstGeom prst="rect">
            <a:avLst/>
          </a:prstGeom>
          <a:noFill/>
          <a:ln>
            <a:noFill/>
          </a:ln>
        </p:spPr>
        <p:txBody>
          <a:bodyPr spcFirstLastPara="1" wrap="square" lIns="93080" tIns="46553" rIns="93080" bIns="46553" anchor="b" anchorCtr="0">
            <a:noAutofit/>
          </a:bodyPr>
          <a:lstStyle/>
          <a:p>
            <a:pPr>
              <a:buClr>
                <a:schemeClr val="dk1"/>
              </a:buClr>
              <a:buSzPts val="1100"/>
            </a:pPr>
            <a:fld id="{00000000-1234-1234-1234-123412341234}" type="slidenum">
              <a:rPr lang="en" sz="1100">
                <a:solidFill>
                  <a:schemeClr val="dk1"/>
                </a:solidFill>
                <a:latin typeface="Times New Roman"/>
                <a:ea typeface="Times New Roman"/>
                <a:cs typeface="Times New Roman"/>
                <a:sym typeface="Times New Roman"/>
              </a:rPr>
              <a:pPr>
                <a:buClr>
                  <a:schemeClr val="dk1"/>
                </a:buClr>
                <a:buSzPts val="1100"/>
              </a:pPr>
              <a:t>37</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34020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18" name="Subtitle 2">
            <a:extLst>
              <a:ext uri="{FF2B5EF4-FFF2-40B4-BE49-F238E27FC236}">
                <a16:creationId xmlns:a16="http://schemas.microsoft.com/office/drawing/2014/main" id="{BDE9AC42-61CE-4620-8835-3038D5C9D312}"/>
              </a:ext>
            </a:extLst>
          </p:cNvPr>
          <p:cNvSpPr>
            <a:spLocks noGrp="1"/>
          </p:cNvSpPr>
          <p:nvPr>
            <p:ph type="subTitle" idx="1"/>
          </p:nvPr>
        </p:nvSpPr>
        <p:spPr>
          <a:xfrm>
            <a:off x="545588" y="412039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itle 1">
            <a:extLst>
              <a:ext uri="{FF2B5EF4-FFF2-40B4-BE49-F238E27FC236}">
                <a16:creationId xmlns:a16="http://schemas.microsoft.com/office/drawing/2014/main" id="{1B0C3899-0289-4395-8780-E877E7F21119}"/>
              </a:ext>
            </a:extLst>
          </p:cNvPr>
          <p:cNvSpPr>
            <a:spLocks noGrp="1"/>
          </p:cNvSpPr>
          <p:nvPr>
            <p:ph type="title"/>
          </p:nvPr>
        </p:nvSpPr>
        <p:spPr>
          <a:xfrm>
            <a:off x="533055" y="1839739"/>
            <a:ext cx="3978222" cy="2266315"/>
          </a:xfrm>
          <a:prstGeom prst="rect">
            <a:avLst/>
          </a:prstGeom>
        </p:spPr>
        <p:txBody>
          <a:bodyPr/>
          <a:lstStyle/>
          <a:p>
            <a:r>
              <a:rPr lang="en-US" dirty="0"/>
              <a:t>Click to edit Master title style</a:t>
            </a:r>
          </a:p>
        </p:txBody>
      </p:sp>
      <p:pic>
        <p:nvPicPr>
          <p:cNvPr id="6146" name="Picture 2">
            <a:extLst>
              <a:ext uri="{FF2B5EF4-FFF2-40B4-BE49-F238E27FC236}">
                <a16:creationId xmlns:a16="http://schemas.microsoft.com/office/drawing/2014/main" id="{3D7B3DAE-4599-4E30-930B-94BDF9B6B2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163" y="103188"/>
            <a:ext cx="7462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logo&#10;&#10;Description automatically generated">
            <a:extLst>
              <a:ext uri="{FF2B5EF4-FFF2-40B4-BE49-F238E27FC236}">
                <a16:creationId xmlns:a16="http://schemas.microsoft.com/office/drawing/2014/main" id="{A2168B7F-3899-8EB9-51C1-74D291460023}"/>
              </a:ext>
            </a:extLst>
          </p:cNvPr>
          <p:cNvPicPr>
            <a:picLocks noChangeAspect="1"/>
          </p:cNvPicPr>
          <p:nvPr userDrawn="1"/>
        </p:nvPicPr>
        <p:blipFill>
          <a:blip r:embed="rId3"/>
          <a:stretch>
            <a:fillRect/>
          </a:stretch>
        </p:blipFill>
        <p:spPr>
          <a:xfrm>
            <a:off x="1367446" y="404178"/>
            <a:ext cx="2004608" cy="984651"/>
          </a:xfrm>
          <a:prstGeom prst="rect">
            <a:avLst/>
          </a:prstGeom>
        </p:spPr>
      </p:pic>
    </p:spTree>
    <p:extLst>
      <p:ext uri="{BB962C8B-B14F-4D97-AF65-F5344CB8AC3E}">
        <p14:creationId xmlns:p14="http://schemas.microsoft.com/office/powerpoint/2010/main" val="218712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cxnSp>
        <p:nvCxnSpPr>
          <p:cNvPr id="2" name="Straight Connector 1">
            <a:extLst>
              <a:ext uri="{FF2B5EF4-FFF2-40B4-BE49-F238E27FC236}">
                <a16:creationId xmlns:a16="http://schemas.microsoft.com/office/drawing/2014/main" id="{CBAB4D60-4822-B866-3094-C91FF193269F}"/>
              </a:ext>
            </a:extLst>
          </p:cNvPr>
          <p:cNvCxnSpPr>
            <a:cxnSpLocks/>
          </p:cNvCxnSpPr>
          <p:nvPr userDrawn="1"/>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7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cxnSp>
        <p:nvCxnSpPr>
          <p:cNvPr id="2" name="Straight Connector 1">
            <a:extLst>
              <a:ext uri="{FF2B5EF4-FFF2-40B4-BE49-F238E27FC236}">
                <a16:creationId xmlns:a16="http://schemas.microsoft.com/office/drawing/2014/main" id="{94A54066-DA40-716B-0305-4D4F2D9289D8}"/>
              </a:ext>
            </a:extLst>
          </p:cNvPr>
          <p:cNvCxnSpPr>
            <a:cxnSpLocks/>
          </p:cNvCxnSpPr>
          <p:nvPr userDrawn="1"/>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E284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96809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24365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55"/>
        <p:cNvGrpSpPr/>
        <p:nvPr/>
      </p:nvGrpSpPr>
      <p:grpSpPr>
        <a:xfrm>
          <a:off x="0" y="0"/>
          <a:ext cx="0" cy="0"/>
          <a:chOff x="0" y="0"/>
          <a:chExt cx="0" cy="0"/>
        </a:xfrm>
      </p:grpSpPr>
      <p:sp>
        <p:nvSpPr>
          <p:cNvPr id="56" name="Google Shape;56;p14"/>
          <p:cNvSpPr/>
          <p:nvPr/>
        </p:nvSpPr>
        <p:spPr>
          <a:xfrm>
            <a:off x="0" y="0"/>
            <a:ext cx="12192000" cy="1295400"/>
          </a:xfrm>
          <a:prstGeom prst="rect">
            <a:avLst/>
          </a:prstGeom>
          <a:noFill/>
          <a:ln>
            <a:noFill/>
          </a:ln>
        </p:spPr>
        <p:txBody>
          <a:bodyPr spcFirstLastPara="1" wrap="square" lIns="121900" tIns="60933" rIns="121900" bIns="60933" anchor="ctr" anchorCtr="0">
            <a:noAutofit/>
          </a:bodyPr>
          <a:lstStyle/>
          <a:p>
            <a:pPr marL="0" marR="0" lvl="0" indent="0" algn="ctr" rtl="0">
              <a:lnSpc>
                <a:spcPct val="85000"/>
              </a:lnSpc>
              <a:spcBef>
                <a:spcPts val="0"/>
              </a:spcBef>
              <a:spcAft>
                <a:spcPts val="0"/>
              </a:spcAft>
              <a:buClr>
                <a:schemeClr val="dk1"/>
              </a:buClr>
              <a:buSzPts val="1800"/>
              <a:buFont typeface="Arial Narrow"/>
              <a:buNone/>
            </a:pPr>
            <a:endParaRPr sz="2400" dirty="0">
              <a:solidFill>
                <a:schemeClr val="dk1"/>
              </a:solidFill>
              <a:latin typeface="Arial Narrow"/>
              <a:ea typeface="Arial Narrow"/>
              <a:cs typeface="Arial Narrow"/>
              <a:sym typeface="Arial Narrow"/>
            </a:endParaRPr>
          </a:p>
        </p:txBody>
      </p:sp>
      <p:sp>
        <p:nvSpPr>
          <p:cNvPr id="57" name="Google Shape;57;p1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800" b="1" i="0" u="none" strike="noStrike" cap="none">
                <a:solidFill>
                  <a:schemeClr val="accent3"/>
                </a:solidFill>
                <a:latin typeface="Arial"/>
                <a:ea typeface="Arial"/>
                <a:cs typeface="Arial"/>
                <a:sym typeface="Arial"/>
              </a:defRPr>
            </a:lvl1pPr>
            <a:lvl2pPr marR="0" lvl="1" algn="l" rtl="0">
              <a:spcBef>
                <a:spcPts val="0"/>
              </a:spcBef>
              <a:spcAft>
                <a:spcPts val="0"/>
              </a:spcAft>
              <a:buSzPts val="1400"/>
              <a:buNone/>
              <a:defRPr sz="4267"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267"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267"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267"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267"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267"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267"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267" b="1"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533"/>
              </a:spcBef>
              <a:spcAft>
                <a:spcPts val="0"/>
              </a:spcAft>
              <a:buClr>
                <a:srgbClr val="666699"/>
              </a:buClr>
              <a:buSzPts val="2000"/>
              <a:buFont typeface="Candara"/>
              <a:buNone/>
              <a:defRPr sz="2667" b="0" i="0" u="none" strike="noStrike" cap="none">
                <a:solidFill>
                  <a:srgbClr val="666699"/>
                </a:solidFill>
                <a:latin typeface="Candara"/>
                <a:ea typeface="Candara"/>
                <a:cs typeface="Candara"/>
                <a:sym typeface="Candara"/>
              </a:defRPr>
            </a:lvl1pPr>
            <a:lvl2pPr marR="0" lvl="1" algn="l" rtl="0">
              <a:spcBef>
                <a:spcPts val="427"/>
              </a:spcBef>
              <a:spcAft>
                <a:spcPts val="0"/>
              </a:spcAft>
              <a:buClr>
                <a:schemeClr val="dk1"/>
              </a:buClr>
              <a:buSzPts val="1600"/>
              <a:buFont typeface="Candara"/>
              <a:buChar char="–"/>
              <a:defRPr sz="2133" b="0" i="0" u="none" strike="noStrike" cap="none">
                <a:solidFill>
                  <a:schemeClr val="dk1"/>
                </a:solidFill>
                <a:latin typeface="Candara"/>
                <a:ea typeface="Candara"/>
                <a:cs typeface="Candara"/>
                <a:sym typeface="Candara"/>
              </a:defRPr>
            </a:lvl2pPr>
            <a:lvl3pPr marR="0" lvl="2"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3pPr>
            <a:lvl4pPr marR="0" lvl="3"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4pPr>
            <a:lvl5pPr marR="0" lvl="4"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5pPr>
            <a:lvl6pPr marR="0" lvl="5"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6pPr>
            <a:lvl7pPr marR="0" lvl="6"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7pPr>
            <a:lvl8pPr marR="0" lvl="7"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8pPr>
            <a:lvl9pPr marR="0" lvl="8"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9pPr>
          </a:lstStyle>
          <a:p>
            <a:endParaRPr/>
          </a:p>
        </p:txBody>
      </p:sp>
      <p:sp>
        <p:nvSpPr>
          <p:cNvPr id="59" name="Google Shape;59;p14"/>
          <p:cNvSpPr txBox="1">
            <a:spLocks noGrp="1"/>
          </p:cNvSpPr>
          <p:nvPr>
            <p:ph type="sldNum" idx="12"/>
          </p:nvPr>
        </p:nvSpPr>
        <p:spPr>
          <a:xfrm>
            <a:off x="11277600" y="6451600"/>
            <a:ext cx="1016000" cy="3048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1pPr>
            <a:lvl2pPr marL="0" marR="0" lvl="1"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2pPr>
            <a:lvl3pPr marL="0" marR="0" lvl="2"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3pPr>
            <a:lvl4pPr marL="0" marR="0" lvl="3"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4pPr>
            <a:lvl5pPr marL="0" marR="0" lvl="4"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5pPr>
            <a:lvl6pPr marL="0" marR="0" lvl="5"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6pPr>
            <a:lvl7pPr marL="0" marR="0" lvl="6"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7pPr>
            <a:lvl8pPr marL="0" marR="0" lvl="7"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8pPr>
            <a:lvl9pPr marL="0" marR="0" lvl="8"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9pPr>
          </a:lstStyle>
          <a:p>
            <a:fld id="{00000000-1234-1234-1234-123412341234}" type="slidenum">
              <a:rPr lang="en" smtClean="0"/>
              <a:pPr/>
              <a:t>‹#›</a:t>
            </a:fld>
            <a:endParaRPr lang="en" b="1">
              <a:latin typeface="Times New Roman"/>
              <a:ea typeface="Times New Roman"/>
              <a:cs typeface="Times New Roman"/>
              <a:sym typeface="Times New Roman"/>
            </a:endParaRPr>
          </a:p>
        </p:txBody>
      </p:sp>
    </p:spTree>
    <p:extLst>
      <p:ext uri="{BB962C8B-B14F-4D97-AF65-F5344CB8AC3E}">
        <p14:creationId xmlns:p14="http://schemas.microsoft.com/office/powerpoint/2010/main" val="100656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C47A-F651-3AA4-5157-22D07CCE30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82E37572-3015-024D-A935-35CD08698C61}"/>
              </a:ext>
            </a:extLst>
          </p:cNvPr>
          <p:cNvSpPr>
            <a:spLocks noGrp="1"/>
          </p:cNvSpPr>
          <p:nvPr>
            <p:ph type="chart" idx="1"/>
          </p:nvPr>
        </p:nvSpPr>
        <p:spPr>
          <a:xfrm>
            <a:off x="838200" y="1825625"/>
            <a:ext cx="10515600" cy="4351338"/>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58E1D2D-4855-7DB9-B0E2-D27A44A62874}"/>
              </a:ext>
            </a:extLst>
          </p:cNvPr>
          <p:cNvSpPr>
            <a:spLocks noGrp="1"/>
          </p:cNvSpPr>
          <p:nvPr>
            <p:ph type="sldNum" sz="quarter" idx="10"/>
          </p:nvPr>
        </p:nvSpPr>
        <p:spPr/>
        <p:txBody>
          <a:bodyPr/>
          <a:lstStyle/>
          <a:p>
            <a:pPr>
              <a:defRPr/>
            </a:pPr>
            <a:fld id="{8AA4DBC8-4739-8E4E-8BD6-5C75040D97B1}" type="slidenum">
              <a:rPr lang="en-US" smtClean="0"/>
              <a:pPr>
                <a:defRPr/>
              </a:pPr>
              <a:t>‹#›</a:t>
            </a:fld>
            <a:endParaRPr lang="en-US" dirty="0"/>
          </a:p>
        </p:txBody>
      </p:sp>
    </p:spTree>
    <p:extLst>
      <p:ext uri="{BB962C8B-B14F-4D97-AF65-F5344CB8AC3E}">
        <p14:creationId xmlns:p14="http://schemas.microsoft.com/office/powerpoint/2010/main" val="210828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rgbClr val="C87404"/>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pic>
        <p:nvPicPr>
          <p:cNvPr id="2050" name="Picture 2">
            <a:extLst>
              <a:ext uri="{FF2B5EF4-FFF2-40B4-BE49-F238E27FC236}">
                <a16:creationId xmlns:a16="http://schemas.microsoft.com/office/drawing/2014/main" id="{CD3F5634-EFE4-48EC-9912-BCEA91357BF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55" t="4918" r="4691" b="12627"/>
          <a:stretch/>
        </p:blipFill>
        <p:spPr bwMode="auto">
          <a:xfrm>
            <a:off x="4626296" y="0"/>
            <a:ext cx="781021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pic>
        <p:nvPicPr>
          <p:cNvPr id="7170" name="Picture 2">
            <a:extLst>
              <a:ext uri="{FF2B5EF4-FFF2-40B4-BE49-F238E27FC236}">
                <a16:creationId xmlns:a16="http://schemas.microsoft.com/office/drawing/2014/main" id="{733E1F08-8326-4865-A616-F2E4C317E2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4761" y="125786"/>
            <a:ext cx="7997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pic>
        <p:nvPicPr>
          <p:cNvPr id="2" name="Picture 10" descr="Glamping in San Diego: convenient campsites on Hipcamp and ...">
            <a:extLst>
              <a:ext uri="{FF2B5EF4-FFF2-40B4-BE49-F238E27FC236}">
                <a16:creationId xmlns:a16="http://schemas.microsoft.com/office/drawing/2014/main" id="{A7A24852-6333-235F-91B5-61096EEF30AA}"/>
              </a:ext>
            </a:extLst>
          </p:cNvPr>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7809"/>
          <a:stretch/>
        </p:blipFill>
        <p:spPr bwMode="auto">
          <a:xfrm>
            <a:off x="7093527" y="8664"/>
            <a:ext cx="5133800" cy="684457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dirty="0"/>
          </a:p>
        </p:txBody>
      </p:sp>
      <p:sp>
        <p:nvSpPr>
          <p:cNvPr id="10" name="Rectangle 9">
            <a:extLst>
              <a:ext uri="{FF2B5EF4-FFF2-40B4-BE49-F238E27FC236}">
                <a16:creationId xmlns:a16="http://schemas.microsoft.com/office/drawing/2014/main" id="{A067138C-5CAF-E556-DE16-CDE3972CA1F7}"/>
              </a:ext>
            </a:extLst>
          </p:cNvPr>
          <p:cNvSpPr/>
          <p:nvPr userDrawn="1"/>
        </p:nvSpPr>
        <p:spPr>
          <a:xfrm>
            <a:off x="-5317" y="571500"/>
            <a:ext cx="1049079" cy="1158875"/>
          </a:xfrm>
          <a:prstGeom prst="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11" name="Straight Connector 10">
            <a:extLst>
              <a:ext uri="{FF2B5EF4-FFF2-40B4-BE49-F238E27FC236}">
                <a16:creationId xmlns:a16="http://schemas.microsoft.com/office/drawing/2014/main" id="{1A8C6099-9EF3-977D-B2AB-2FDD489BAC01}"/>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50F4F9E-F9E0-B053-0000-7613518807C0}"/>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13" name="Picture 12" descr="A picture containing logo&#10;&#10;Description automatically generated">
            <a:extLst>
              <a:ext uri="{FF2B5EF4-FFF2-40B4-BE49-F238E27FC236}">
                <a16:creationId xmlns:a16="http://schemas.microsoft.com/office/drawing/2014/main" id="{03E8A108-3917-9CBF-B08D-84E3FECE534C}"/>
              </a:ext>
            </a:extLst>
          </p:cNvPr>
          <p:cNvPicPr>
            <a:picLocks noChangeAspect="1"/>
          </p:cNvPicPr>
          <p:nvPr userDrawn="1"/>
        </p:nvPicPr>
        <p:blipFill>
          <a:blip r:embed="rId3"/>
          <a:stretch>
            <a:fillRect/>
          </a:stretch>
        </p:blipFill>
        <p:spPr>
          <a:xfrm>
            <a:off x="0" y="6488112"/>
            <a:ext cx="743341" cy="365125"/>
          </a:xfrm>
          <a:prstGeom prst="rect">
            <a:avLst/>
          </a:prstGeom>
        </p:spPr>
      </p:pic>
      <p:sp>
        <p:nvSpPr>
          <p:cNvPr id="4" name="Teardrop 3">
            <a:extLst>
              <a:ext uri="{FF2B5EF4-FFF2-40B4-BE49-F238E27FC236}">
                <a16:creationId xmlns:a16="http://schemas.microsoft.com/office/drawing/2014/main" id="{A4A823B1-9AFB-0FD6-76CE-4CDEB527AAF8}"/>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with text on it&#10;&#10;Description automatically generated">
            <a:extLst>
              <a:ext uri="{FF2B5EF4-FFF2-40B4-BE49-F238E27FC236}">
                <a16:creationId xmlns:a16="http://schemas.microsoft.com/office/drawing/2014/main" id="{88F4E6B0-84EE-D5CF-2619-9CCB3872D7D1}"/>
              </a:ext>
            </a:extLst>
          </p:cNvPr>
          <p:cNvPicPr>
            <a:picLocks noChangeAspect="1"/>
          </p:cNvPicPr>
          <p:nvPr userDrawn="1"/>
        </p:nvPicPr>
        <p:blipFill>
          <a:blip r:embed="rId4"/>
          <a:stretch>
            <a:fillRect/>
          </a:stretch>
        </p:blipFill>
        <p:spPr>
          <a:xfrm>
            <a:off x="10160756" y="686240"/>
            <a:ext cx="1974963" cy="929394"/>
          </a:xfrm>
          <a:prstGeom prst="rect">
            <a:avLst/>
          </a:prstGeom>
        </p:spPr>
      </p:pic>
    </p:spTree>
    <p:extLst>
      <p:ext uri="{BB962C8B-B14F-4D97-AF65-F5344CB8AC3E}">
        <p14:creationId xmlns:p14="http://schemas.microsoft.com/office/powerpoint/2010/main" val="319490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5317" y="571500"/>
            <a:ext cx="1049079" cy="1158875"/>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dirty="0"/>
          </a:p>
        </p:txBody>
      </p:sp>
      <p:sp>
        <p:nvSpPr>
          <p:cNvPr id="3" name="Title 1"/>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11" name="Picture 10" descr="A picture containing logo&#10;&#10;Description automatically generated">
            <a:extLst>
              <a:ext uri="{FF2B5EF4-FFF2-40B4-BE49-F238E27FC236}">
                <a16:creationId xmlns:a16="http://schemas.microsoft.com/office/drawing/2014/main" id="{1BA4D110-32E4-8DB9-3E6D-3A0C96410C97}"/>
              </a:ext>
            </a:extLst>
          </p:cNvPr>
          <p:cNvPicPr>
            <a:picLocks noChangeAspect="1"/>
          </p:cNvPicPr>
          <p:nvPr userDrawn="1"/>
        </p:nvPicPr>
        <p:blipFill>
          <a:blip r:embed="rId2"/>
          <a:stretch>
            <a:fillRect/>
          </a:stretch>
        </p:blipFill>
        <p:spPr>
          <a:xfrm>
            <a:off x="10089536" y="659423"/>
            <a:ext cx="1862752" cy="914974"/>
          </a:xfrm>
          <a:prstGeom prst="rect">
            <a:avLst/>
          </a:prstGeom>
        </p:spPr>
      </p:pic>
    </p:spTree>
    <p:extLst>
      <p:ext uri="{BB962C8B-B14F-4D97-AF65-F5344CB8AC3E}">
        <p14:creationId xmlns:p14="http://schemas.microsoft.com/office/powerpoint/2010/main" val="61599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1CFF9-83A0-31B4-B22F-F2C00C1B75ED}"/>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3" name="Teardrop 2">
            <a:extLst>
              <a:ext uri="{FF2B5EF4-FFF2-40B4-BE49-F238E27FC236}">
                <a16:creationId xmlns:a16="http://schemas.microsoft.com/office/drawing/2014/main" id="{D5F50AC1-87D8-682A-3C74-159195A19EF3}"/>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dirty="0"/>
          </a:p>
        </p:txBody>
      </p:sp>
      <p:sp>
        <p:nvSpPr>
          <p:cNvPr id="8" name="Rectangle 7">
            <a:extLst>
              <a:ext uri="{FF2B5EF4-FFF2-40B4-BE49-F238E27FC236}">
                <a16:creationId xmlns:a16="http://schemas.microsoft.com/office/drawing/2014/main" id="{7D847CBA-588D-8202-E62E-51CBA536B66F}"/>
              </a:ext>
            </a:extLst>
          </p:cNvPr>
          <p:cNvSpPr/>
          <p:nvPr userDrawn="1"/>
        </p:nvSpPr>
        <p:spPr>
          <a:xfrm>
            <a:off x="-5317" y="571500"/>
            <a:ext cx="1049079" cy="1158875"/>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9" name="Straight Connector 8">
            <a:extLst>
              <a:ext uri="{FF2B5EF4-FFF2-40B4-BE49-F238E27FC236}">
                <a16:creationId xmlns:a16="http://schemas.microsoft.com/office/drawing/2014/main" id="{93444C7A-49D9-F136-3D61-2CF327FFC34B}"/>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446194-EBF8-B231-CBFE-C3A1120CC27C}"/>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6" name="Picture 5" descr="A picture containing logo&#10;&#10;Description automatically generated">
            <a:extLst>
              <a:ext uri="{FF2B5EF4-FFF2-40B4-BE49-F238E27FC236}">
                <a16:creationId xmlns:a16="http://schemas.microsoft.com/office/drawing/2014/main" id="{1AB429F3-AEAE-8D5D-A904-952C252AD49D}"/>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6DC94376-F4A4-5F18-0B5A-4439B91F6371}"/>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35267168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C7065-1C89-0E0F-F96E-5E5A0B4287B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7" name="Teardrop 6">
            <a:extLst>
              <a:ext uri="{FF2B5EF4-FFF2-40B4-BE49-F238E27FC236}">
                <a16:creationId xmlns:a16="http://schemas.microsoft.com/office/drawing/2014/main" id="{FD4BDF9F-DB51-AB80-BD84-A99CC9EDB416}"/>
              </a:ext>
            </a:extLst>
          </p:cNvPr>
          <p:cNvSpPr/>
          <p:nvPr userDrawn="1"/>
        </p:nvSpPr>
        <p:spPr>
          <a:xfrm>
            <a:off x="9956622" y="4762"/>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ardrop 3">
            <a:extLst>
              <a:ext uri="{FF2B5EF4-FFF2-40B4-BE49-F238E27FC236}">
                <a16:creationId xmlns:a16="http://schemas.microsoft.com/office/drawing/2014/main" id="{055C0F09-5340-C7DC-F3E3-93274E82CF0D}"/>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a:xfrm>
            <a:off x="9461097" y="6478440"/>
            <a:ext cx="2743200" cy="365125"/>
          </a:xfrm>
        </p:spPr>
        <p:txBody>
          <a:bodyPr/>
          <a:lstStyle>
            <a:lvl1pPr algn="r">
              <a:defRPr/>
            </a:lvl1pPr>
          </a:lstStyle>
          <a:p>
            <a:pPr>
              <a:defRPr/>
            </a:pPr>
            <a:fld id="{EEAC2BAD-9516-2B47-9900-7FC05ED2F002}" type="slidenum">
              <a:rPr lang="en-US" smtClean="0"/>
              <a:pPr>
                <a:defRPr/>
              </a:pPr>
              <a:t>‹#›</a:t>
            </a:fld>
            <a:endParaRPr lang="en-US" dirty="0"/>
          </a:p>
        </p:txBody>
      </p:sp>
      <p:sp>
        <p:nvSpPr>
          <p:cNvPr id="10" name="Rectangle 9">
            <a:extLst>
              <a:ext uri="{FF2B5EF4-FFF2-40B4-BE49-F238E27FC236}">
                <a16:creationId xmlns:a16="http://schemas.microsoft.com/office/drawing/2014/main" id="{A067138C-5CAF-E556-DE16-CDE3972CA1F7}"/>
              </a:ext>
            </a:extLst>
          </p:cNvPr>
          <p:cNvSpPr/>
          <p:nvPr userDrawn="1"/>
        </p:nvSpPr>
        <p:spPr>
          <a:xfrm>
            <a:off x="-5317" y="571500"/>
            <a:ext cx="1049079" cy="1158875"/>
          </a:xfrm>
          <a:prstGeom prst="rect">
            <a:avLst/>
          </a:prstGeom>
          <a:solidFill>
            <a:srgbClr val="C87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11" name="Straight Connector 10">
            <a:extLst>
              <a:ext uri="{FF2B5EF4-FFF2-40B4-BE49-F238E27FC236}">
                <a16:creationId xmlns:a16="http://schemas.microsoft.com/office/drawing/2014/main" id="{1A8C6099-9EF3-977D-B2AB-2FDD489BAC01}"/>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50F4F9E-F9E0-B053-0000-7613518807C0}"/>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8" name="Picture 7" descr="A picture containing logo&#10;&#10;Description automatically generated">
            <a:extLst>
              <a:ext uri="{FF2B5EF4-FFF2-40B4-BE49-F238E27FC236}">
                <a16:creationId xmlns:a16="http://schemas.microsoft.com/office/drawing/2014/main" id="{078A2BA7-1233-43BC-95CD-433349F9A5EA}"/>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9" name="Picture 8" descr="A logo with text on it&#10;&#10;Description automatically generated">
            <a:extLst>
              <a:ext uri="{FF2B5EF4-FFF2-40B4-BE49-F238E27FC236}">
                <a16:creationId xmlns:a16="http://schemas.microsoft.com/office/drawing/2014/main" id="{E791A39D-5ED1-8809-0641-DC3DF7B733E8}"/>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13867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5317" y="571500"/>
            <a:ext cx="1049079" cy="1158875"/>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dirty="0"/>
          </a:p>
        </p:txBody>
      </p:sp>
      <p:sp>
        <p:nvSpPr>
          <p:cNvPr id="3" name="Title 1"/>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D0C45CB5-337E-12A8-3FBE-2C493F40AFD6}"/>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8" name="Teardrop 7">
            <a:extLst>
              <a:ext uri="{FF2B5EF4-FFF2-40B4-BE49-F238E27FC236}">
                <a16:creationId xmlns:a16="http://schemas.microsoft.com/office/drawing/2014/main" id="{12115C67-F04E-E529-4916-C71C4E6AA727}"/>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logo&#10;&#10;Description automatically generated">
            <a:extLst>
              <a:ext uri="{FF2B5EF4-FFF2-40B4-BE49-F238E27FC236}">
                <a16:creationId xmlns:a16="http://schemas.microsoft.com/office/drawing/2014/main" id="{4F0E1E7B-3889-1758-E4D7-D57B9F7693FA}"/>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5CB64C17-D188-49A1-A545-E8F67675EB7E}"/>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57603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_ 2 column bulle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3B9B15-353F-6D0F-2843-252C3B21AB52}"/>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7620000" y="13854"/>
            <a:ext cx="4572000" cy="6858000"/>
          </a:xfrm>
          <a:prstGeom prst="rect">
            <a:avLst/>
          </a:prstGeom>
        </p:spPr>
      </p:pic>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dirty="0"/>
          </a:p>
        </p:txBody>
      </p:sp>
      <p:sp>
        <p:nvSpPr>
          <p:cNvPr id="8" name="Rectangle 7">
            <a:extLst>
              <a:ext uri="{FF2B5EF4-FFF2-40B4-BE49-F238E27FC236}">
                <a16:creationId xmlns:a16="http://schemas.microsoft.com/office/drawing/2014/main" id="{7D847CBA-588D-8202-E62E-51CBA536B66F}"/>
              </a:ext>
            </a:extLst>
          </p:cNvPr>
          <p:cNvSpPr/>
          <p:nvPr userDrawn="1"/>
        </p:nvSpPr>
        <p:spPr>
          <a:xfrm>
            <a:off x="-5317" y="571500"/>
            <a:ext cx="1049079" cy="1158875"/>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9" name="Straight Connector 8">
            <a:extLst>
              <a:ext uri="{FF2B5EF4-FFF2-40B4-BE49-F238E27FC236}">
                <a16:creationId xmlns:a16="http://schemas.microsoft.com/office/drawing/2014/main" id="{93444C7A-49D9-F136-3D61-2CF327FFC34B}"/>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446194-EBF8-B231-CBFE-C3A1120CC27C}"/>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4" name="Teardrop 3">
            <a:extLst>
              <a:ext uri="{FF2B5EF4-FFF2-40B4-BE49-F238E27FC236}">
                <a16:creationId xmlns:a16="http://schemas.microsoft.com/office/drawing/2014/main" id="{0224E1B6-91FD-FD14-DD6F-5264BD33996A}"/>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logo&#10;&#10;Description automatically generated">
            <a:extLst>
              <a:ext uri="{FF2B5EF4-FFF2-40B4-BE49-F238E27FC236}">
                <a16:creationId xmlns:a16="http://schemas.microsoft.com/office/drawing/2014/main" id="{4BA29BC8-3C3E-57D6-5670-F257BF9C7EA9}"/>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8EECD066-DFB5-4B72-E345-B3283AE7A003}"/>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116381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
        <p:nvSpPr>
          <p:cNvPr id="4" name="Rectangle 3">
            <a:extLst>
              <a:ext uri="{FF2B5EF4-FFF2-40B4-BE49-F238E27FC236}">
                <a16:creationId xmlns:a16="http://schemas.microsoft.com/office/drawing/2014/main" id="{62209FBD-0F27-4AF1-9BFA-B6BF26310E24}"/>
              </a:ext>
            </a:extLst>
          </p:cNvPr>
          <p:cNvSpPr/>
          <p:nvPr userDrawn="1"/>
        </p:nvSpPr>
        <p:spPr>
          <a:xfrm>
            <a:off x="543356" y="1694388"/>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Tree>
  </p:cSld>
  <p:clrMap bg1="lt1" tx1="dk1" bg2="lt2" tx2="dk2" accent1="accent1" accent2="accent2" accent3="accent3" accent4="accent4" accent5="accent5" accent6="accent6" hlink="hlink" folHlink="folHlink"/>
  <p:sldLayoutIdLst>
    <p:sldLayoutId id="2147483788" r:id="rId1"/>
    <p:sldLayoutId id="2147483790" r:id="rId2"/>
    <p:sldLayoutId id="2147483802" r:id="rId3"/>
    <p:sldLayoutId id="2147483794" r:id="rId4"/>
    <p:sldLayoutId id="2147483795" r:id="rId5"/>
    <p:sldLayoutId id="2147483796" r:id="rId6"/>
    <p:sldLayoutId id="2147483807" r:id="rId7"/>
    <p:sldLayoutId id="2147483808" r:id="rId8"/>
    <p:sldLayoutId id="2147483809" r:id="rId9"/>
    <p:sldLayoutId id="2147483801" r:id="rId10"/>
    <p:sldLayoutId id="2147483803" r:id="rId11"/>
    <p:sldLayoutId id="2147483804" r:id="rId12"/>
    <p:sldLayoutId id="2147483810" r:id="rId13"/>
    <p:sldLayoutId id="2147483805" r:id="rId14"/>
    <p:sldLayoutId id="2147483806" r:id="rId15"/>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26.xml"/><Relationship Id="rId7" Type="http://schemas.openxmlformats.org/officeDocument/2006/relationships/chart" Target="../charts/chart1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10" Type="http://schemas.openxmlformats.org/officeDocument/2006/relationships/chart" Target="../charts/chart18.xml"/><Relationship Id="rId4" Type="http://schemas.openxmlformats.org/officeDocument/2006/relationships/tags" Target="../tags/tag27.xml"/><Relationship Id="rId9" Type="http://schemas.openxmlformats.org/officeDocument/2006/relationships/chart" Target="../charts/chart17.xml"/></Relationships>
</file>

<file path=ppt/slides/_rels/slide1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tags" Target="../tags/tag31.xml"/><Relationship Id="rId7" Type="http://schemas.openxmlformats.org/officeDocument/2006/relationships/chart" Target="../charts/chart1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10" Type="http://schemas.openxmlformats.org/officeDocument/2006/relationships/chart" Target="../charts/chart22.xml"/><Relationship Id="rId4" Type="http://schemas.openxmlformats.org/officeDocument/2006/relationships/tags" Target="../tags/tag32.xml"/><Relationship Id="rId9"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chart" Target="../charts/chart32.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chart" Target="../charts/chart3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chart" Target="../charts/chart40.xml"/></Relationships>
</file>

<file path=ppt/slides/_rels/slide28.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chart" Target="../charts/chart4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chart" Target="../charts/chart41.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chart" Target="../charts/chart45.xml"/></Relationships>
</file>

<file path=ppt/slides/_rels/slide3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chart" Target="../charts/chart4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chart" Target="../charts/chart46.xml"/><Relationship Id="rId5" Type="http://schemas.openxmlformats.org/officeDocument/2006/relationships/slideLayout" Target="../slideLayouts/slideLayout8.xml"/><Relationship Id="rId4" Type="http://schemas.openxmlformats.org/officeDocument/2006/relationships/tags" Target="../tags/tag7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chart" Target="../charts/chart49.xml"/></Relationships>
</file>

<file path=ppt/slides/_rels/slide3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chart" Target="../charts/char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xml"/><Relationship Id="rId7" Type="http://schemas.openxmlformats.org/officeDocument/2006/relationships/chart" Target="../charts/char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14.xml"/><Relationship Id="rId7" Type="http://schemas.openxmlformats.org/officeDocument/2006/relationships/chart" Target="../charts/char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5.xml"/><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4" name="Rectangle 3">
            <a:extLst>
              <a:ext uri="{FF2B5EF4-FFF2-40B4-BE49-F238E27FC236}">
                <a16:creationId xmlns:a16="http://schemas.microsoft.com/office/drawing/2014/main" id="{D54D83C1-E981-F5FA-960E-3F6E0D5EC2E7}"/>
              </a:ext>
            </a:extLst>
          </p:cNvPr>
          <p:cNvSpPr/>
          <p:nvPr/>
        </p:nvSpPr>
        <p:spPr>
          <a:xfrm>
            <a:off x="1" y="6515100"/>
            <a:ext cx="12192000" cy="3429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Google Shape;202;p40"/>
          <p:cNvSpPr/>
          <p:nvPr/>
        </p:nvSpPr>
        <p:spPr>
          <a:xfrm>
            <a:off x="0" y="5662508"/>
            <a:ext cx="4512335" cy="852592"/>
          </a:xfrm>
          <a:prstGeom prst="rect">
            <a:avLst/>
          </a:prstGeom>
          <a:solidFill>
            <a:srgbClr val="002060"/>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3" name="Google Shape;203;p40"/>
          <p:cNvSpPr/>
          <p:nvPr/>
        </p:nvSpPr>
        <p:spPr>
          <a:xfrm>
            <a:off x="0" y="4809916"/>
            <a:ext cx="5098658" cy="852592"/>
          </a:xfrm>
          <a:prstGeom prst="rect">
            <a:avLst/>
          </a:prstGeom>
          <a:solidFill>
            <a:schemeClr val="accent5">
              <a:lumMod val="50000"/>
            </a:schemeClr>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4" name="Google Shape;204;p40"/>
          <p:cNvSpPr/>
          <p:nvPr/>
        </p:nvSpPr>
        <p:spPr>
          <a:xfrm>
            <a:off x="0" y="3870873"/>
            <a:ext cx="5663078" cy="939043"/>
          </a:xfrm>
          <a:prstGeom prst="rect">
            <a:avLst/>
          </a:prstGeom>
          <a:solidFill>
            <a:srgbClr val="E28413"/>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8" name="Google Shape;208;p40"/>
          <p:cNvSpPr txBox="1"/>
          <p:nvPr/>
        </p:nvSpPr>
        <p:spPr>
          <a:xfrm>
            <a:off x="431779" y="4094354"/>
            <a:ext cx="4799520" cy="5844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 sz="2000" dirty="0">
                <a:solidFill>
                  <a:srgbClr val="FFFFFF"/>
                </a:solidFill>
                <a:latin typeface="Oswald"/>
                <a:ea typeface="Tahoma" panose="020B0604030504040204" pitchFamily="34" charset="0"/>
                <a:cs typeface="Tahoma" panose="020B0604030504040204" pitchFamily="34" charset="0"/>
                <a:sym typeface="Oswald"/>
              </a:rPr>
              <a:t>Glamping Show Americas</a:t>
            </a:r>
            <a:endParaRPr sz="2000" dirty="0">
              <a:solidFill>
                <a:srgbClr val="FFFFFF"/>
              </a:solidFill>
              <a:latin typeface="Oswald"/>
              <a:ea typeface="Tahoma" panose="020B0604030504040204" pitchFamily="34" charset="0"/>
              <a:cs typeface="Tahoma" panose="020B0604030504040204" pitchFamily="34" charset="0"/>
              <a:sym typeface="Oswald"/>
            </a:endParaRPr>
          </a:p>
        </p:txBody>
      </p:sp>
      <p:sp>
        <p:nvSpPr>
          <p:cNvPr id="209" name="Google Shape;209;p40"/>
          <p:cNvSpPr txBox="1"/>
          <p:nvPr/>
        </p:nvSpPr>
        <p:spPr>
          <a:xfrm>
            <a:off x="431779" y="4946946"/>
            <a:ext cx="4368821" cy="5844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US" sz="2000" dirty="0">
                <a:solidFill>
                  <a:srgbClr val="FFFFFF"/>
                </a:solidFill>
                <a:latin typeface="Oswald"/>
                <a:ea typeface="Tahoma" panose="020B0604030504040204" pitchFamily="34" charset="0"/>
                <a:cs typeface="Tahoma" panose="020B0604030504040204" pitchFamily="34" charset="0"/>
                <a:sym typeface="Oswald"/>
              </a:rPr>
              <a:t>2024 Glamping Report</a:t>
            </a:r>
          </a:p>
        </p:txBody>
      </p:sp>
      <p:sp>
        <p:nvSpPr>
          <p:cNvPr id="210" name="Google Shape;210;p40"/>
          <p:cNvSpPr txBox="1"/>
          <p:nvPr/>
        </p:nvSpPr>
        <p:spPr>
          <a:xfrm>
            <a:off x="475864" y="5842788"/>
            <a:ext cx="3762027" cy="5028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 sz="2000" dirty="0">
                <a:solidFill>
                  <a:srgbClr val="FFFFFF"/>
                </a:solidFill>
                <a:latin typeface="Oswald"/>
                <a:ea typeface="Tahoma" panose="020B0604030504040204" pitchFamily="34" charset="0"/>
                <a:cs typeface="Tahoma" panose="020B0604030504040204" pitchFamily="34" charset="0"/>
                <a:sym typeface="Oswald"/>
              </a:rPr>
              <a:t>October, 2024</a:t>
            </a:r>
            <a:endParaRPr sz="2000" dirty="0">
              <a:solidFill>
                <a:srgbClr val="FFFFFF"/>
              </a:solidFill>
              <a:latin typeface="Oswald"/>
              <a:ea typeface="Tahoma" panose="020B0604030504040204" pitchFamily="34" charset="0"/>
              <a:cs typeface="Tahoma" panose="020B0604030504040204" pitchFamily="34" charset="0"/>
              <a:sym typeface="Oswald"/>
            </a:endParaRPr>
          </a:p>
        </p:txBody>
      </p:sp>
      <p:pic>
        <p:nvPicPr>
          <p:cNvPr id="3" name="Picture 2" descr="A picture containing logo&#10;&#10;Description automatically generated">
            <a:extLst>
              <a:ext uri="{FF2B5EF4-FFF2-40B4-BE49-F238E27FC236}">
                <a16:creationId xmlns:a16="http://schemas.microsoft.com/office/drawing/2014/main" id="{D6518A23-71F8-42F1-A2D6-66CEBF3D6481}"/>
              </a:ext>
            </a:extLst>
          </p:cNvPr>
          <p:cNvPicPr>
            <a:picLocks noChangeAspect="1"/>
          </p:cNvPicPr>
          <p:nvPr/>
        </p:nvPicPr>
        <p:blipFill>
          <a:blip r:embed="rId3"/>
          <a:stretch>
            <a:fillRect/>
          </a:stretch>
        </p:blipFill>
        <p:spPr>
          <a:xfrm>
            <a:off x="370677" y="944212"/>
            <a:ext cx="3245017" cy="1593932"/>
          </a:xfrm>
          <a:prstGeom prst="rect">
            <a:avLst/>
          </a:prstGeom>
        </p:spPr>
      </p:pic>
      <p:pic>
        <p:nvPicPr>
          <p:cNvPr id="6" name="Picture 5" descr="A logo with text on it&#10;&#10;Description automatically generated">
            <a:extLst>
              <a:ext uri="{FF2B5EF4-FFF2-40B4-BE49-F238E27FC236}">
                <a16:creationId xmlns:a16="http://schemas.microsoft.com/office/drawing/2014/main" id="{D75F0F15-16E5-01B0-1ED4-CDB482DDB20B}"/>
              </a:ext>
            </a:extLst>
          </p:cNvPr>
          <p:cNvPicPr>
            <a:picLocks noChangeAspect="1"/>
          </p:cNvPicPr>
          <p:nvPr/>
        </p:nvPicPr>
        <p:blipFill>
          <a:blip r:embed="rId4"/>
          <a:stretch>
            <a:fillRect/>
          </a:stretch>
        </p:blipFill>
        <p:spPr>
          <a:xfrm>
            <a:off x="7569779" y="450722"/>
            <a:ext cx="4825516" cy="2270831"/>
          </a:xfrm>
          <a:prstGeom prst="rect">
            <a:avLst/>
          </a:prstGeom>
        </p:spPr>
      </p:pic>
      <p:pic>
        <p:nvPicPr>
          <p:cNvPr id="2" name="Picture 2" descr="Indoor/Outdoor Expo">
            <a:extLst>
              <a:ext uri="{FF2B5EF4-FFF2-40B4-BE49-F238E27FC236}">
                <a16:creationId xmlns:a16="http://schemas.microsoft.com/office/drawing/2014/main" id="{6E5E620B-0F08-5326-EBF9-6758D3CE9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89" y="2442123"/>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100+ Glamping Stock Photos, Pictures &amp; Royalty-Free ...">
            <a:extLst>
              <a:ext uri="{FF2B5EF4-FFF2-40B4-BE49-F238E27FC236}">
                <a16:creationId xmlns:a16="http://schemas.microsoft.com/office/drawing/2014/main" id="{F0BB38B0-7667-8685-3464-2D53487C4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4300" y="3094976"/>
            <a:ext cx="2571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0+ Glamping Pictures | Download Free Images on Unsplash">
            <a:extLst>
              <a:ext uri="{FF2B5EF4-FFF2-40B4-BE49-F238E27FC236}">
                <a16:creationId xmlns:a16="http://schemas.microsoft.com/office/drawing/2014/main" id="{8C279B48-7BD6-28F3-CBC0-C73FE9407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7026" y="4426737"/>
            <a:ext cx="19716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 small building in the middle of a desert">
            <a:extLst>
              <a:ext uri="{FF2B5EF4-FFF2-40B4-BE49-F238E27FC236}">
                <a16:creationId xmlns:a16="http://schemas.microsoft.com/office/drawing/2014/main" id="{B16391C2-F8FA-4248-7A39-510627A20F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307" y="3713902"/>
            <a:ext cx="2866581" cy="1911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hite and brown patio umbrella">
            <a:extLst>
              <a:ext uri="{FF2B5EF4-FFF2-40B4-BE49-F238E27FC236}">
                <a16:creationId xmlns:a16="http://schemas.microsoft.com/office/drawing/2014/main" id="{B3AC658B-7C28-ED26-B485-541F57A02E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6224" y="59644"/>
            <a:ext cx="2072735" cy="2763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021670-AC21-6C60-8C64-BFEB7FADB029}"/>
              </a:ext>
            </a:extLst>
          </p:cNvPr>
          <p:cNvSpPr>
            <a:spLocks noGrp="1"/>
          </p:cNvSpPr>
          <p:nvPr>
            <p:ph type="sldNum" sz="quarter" idx="15"/>
          </p:nvPr>
        </p:nvSpPr>
        <p:spPr/>
        <p:txBody>
          <a:bodyPr/>
          <a:lstStyle/>
          <a:p>
            <a:pPr>
              <a:defRPr/>
            </a:pPr>
            <a:fld id="{8AA4DBC8-4739-8E4E-8BD6-5C75040D97B1}" type="slidenum">
              <a:rPr lang="en-US" smtClean="0"/>
              <a:pPr>
                <a:defRPr/>
              </a:pPr>
              <a:t>10</a:t>
            </a:fld>
            <a:endParaRPr lang="en-US" dirty="0"/>
          </a:p>
        </p:txBody>
      </p:sp>
      <p:sp>
        <p:nvSpPr>
          <p:cNvPr id="2" name="Title 1" descr="Title - 5efd033c-f5f7-406b-91e3-ade974fd5a13 Looking back at when you first started, how did the permitting process take from the time you initiated it to completion?">
            <a:extLst>
              <a:ext uri="{FF2B5EF4-FFF2-40B4-BE49-F238E27FC236}">
                <a16:creationId xmlns:a16="http://schemas.microsoft.com/office/drawing/2014/main" id="{A439E368-46DC-EBA7-143F-E2D246EB2531}"/>
              </a:ext>
            </a:extLst>
          </p:cNvPr>
          <p:cNvSpPr>
            <a:spLocks noGrp="1"/>
          </p:cNvSpPr>
          <p:nvPr>
            <p:ph type="title"/>
            <p:custDataLst>
              <p:tags r:id="rId1"/>
            </p:custDataLst>
          </p:nvPr>
        </p:nvSpPr>
        <p:spPr>
          <a:xfrm>
            <a:off x="1043762" y="591343"/>
            <a:ext cx="8867681"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Looking back at when you first started, how did the permitting process take from the time you initiated it to completion? </a:t>
            </a:r>
          </a:p>
        </p:txBody>
      </p:sp>
      <p:graphicFrame>
        <p:nvGraphicFramePr>
          <p:cNvPr id="6" name="Chart 5" descr="603f46ca-95ba-4914-9bfd-bc538da94adf What type of ownership/ownership structure do you have?">
            <a:extLst>
              <a:ext uri="{FF2B5EF4-FFF2-40B4-BE49-F238E27FC236}">
                <a16:creationId xmlns:a16="http://schemas.microsoft.com/office/drawing/2014/main" id="{347DA0D3-C851-93E7-E33E-5C0122D58AF4}"/>
              </a:ext>
            </a:extLst>
          </p:cNvPr>
          <p:cNvGraphicFramePr/>
          <p:nvPr>
            <p:custDataLst>
              <p:tags r:id="rId2"/>
            </p:custDataLst>
            <p:extLst>
              <p:ext uri="{D42A27DB-BD31-4B8C-83A1-F6EECF244321}">
                <p14:modId xmlns:p14="http://schemas.microsoft.com/office/powerpoint/2010/main" val="2293623490"/>
              </p:ext>
            </p:extLst>
          </p:nvPr>
        </p:nvGraphicFramePr>
        <p:xfrm>
          <a:off x="173878" y="2111806"/>
          <a:ext cx="10916909" cy="4461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483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DF87B8-4BF6-0D2C-79B2-802AD6FAFD87}"/>
              </a:ext>
            </a:extLst>
          </p:cNvPr>
          <p:cNvSpPr>
            <a:spLocks noGrp="1"/>
          </p:cNvSpPr>
          <p:nvPr>
            <p:ph type="sldNum" sz="quarter" idx="15"/>
          </p:nvPr>
        </p:nvSpPr>
        <p:spPr/>
        <p:txBody>
          <a:bodyPr/>
          <a:lstStyle/>
          <a:p>
            <a:pPr>
              <a:defRPr/>
            </a:pPr>
            <a:fld id="{8AA4DBC8-4739-8E4E-8BD6-5C75040D97B1}" type="slidenum">
              <a:rPr lang="en-US" smtClean="0"/>
              <a:pPr>
                <a:defRPr/>
              </a:pPr>
              <a:t>11</a:t>
            </a:fld>
            <a:endParaRPr lang="en-US" dirty="0"/>
          </a:p>
        </p:txBody>
      </p:sp>
      <p:sp>
        <p:nvSpPr>
          <p:cNvPr id="2" name="Title 1" descr="Title - a3493d51-39f8-423b-a973-71e2f89172fa What is your current level of staffing?">
            <a:extLst>
              <a:ext uri="{FF2B5EF4-FFF2-40B4-BE49-F238E27FC236}">
                <a16:creationId xmlns:a16="http://schemas.microsoft.com/office/drawing/2014/main" id="{2CD8ACA2-6A60-25E9-5384-F8F5D352D8E6}"/>
              </a:ext>
            </a:extLst>
          </p:cNvPr>
          <p:cNvSpPr>
            <a:spLocks noGrp="1"/>
          </p:cNvSpPr>
          <p:nvPr>
            <p:ph type="title"/>
            <p:custDataLst>
              <p:tags r:id="rId1"/>
            </p:custDataLst>
          </p:nvPr>
        </p:nvSpPr>
        <p:spPr>
          <a:xfrm>
            <a:off x="1043762" y="591343"/>
            <a:ext cx="8851352" cy="1119188"/>
          </a:xfrm>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What is your current level of staffing? // </a:t>
            </a:r>
            <a:br>
              <a:rPr lang="en-US" sz="3600" b="1" i="1" dirty="0">
                <a:ea typeface="Open Sans Light" panose="020B0306030504020204" pitchFamily="34" charset="0"/>
                <a:cs typeface="Open Sans Light" panose="020B0306030504020204" pitchFamily="34" charset="0"/>
              </a:rPr>
            </a:br>
            <a:r>
              <a:rPr lang="en-US" sz="3600" b="1" i="1" dirty="0">
                <a:ea typeface="Open Sans Light" panose="020B0306030504020204" pitchFamily="34" charset="0"/>
                <a:cs typeface="Open Sans Light" panose="020B0306030504020204" pitchFamily="34" charset="0"/>
              </a:rPr>
              <a:t>And in the coming year, are you planning to …?  </a:t>
            </a:r>
          </a:p>
        </p:txBody>
      </p:sp>
      <p:graphicFrame>
        <p:nvGraphicFramePr>
          <p:cNvPr id="7" name="Chart 6" descr="a3493d51-39f8-423b-a973-71e2f89172fa What is your current level of staffing?">
            <a:extLst>
              <a:ext uri="{FF2B5EF4-FFF2-40B4-BE49-F238E27FC236}">
                <a16:creationId xmlns:a16="http://schemas.microsoft.com/office/drawing/2014/main" id="{1CBCF80D-9FF4-B4FD-B7D2-CFF3C0D457D7}"/>
              </a:ext>
            </a:extLst>
          </p:cNvPr>
          <p:cNvGraphicFramePr/>
          <p:nvPr>
            <p:custDataLst>
              <p:tags r:id="rId2"/>
            </p:custDataLst>
            <p:extLst>
              <p:ext uri="{D42A27DB-BD31-4B8C-83A1-F6EECF244321}">
                <p14:modId xmlns:p14="http://schemas.microsoft.com/office/powerpoint/2010/main" val="2138101907"/>
              </p:ext>
            </p:extLst>
          </p:nvPr>
        </p:nvGraphicFramePr>
        <p:xfrm>
          <a:off x="2460284" y="1979907"/>
          <a:ext cx="7271432" cy="289818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EB218B4-9C6F-6126-0DF9-DD9CEE39180D}"/>
              </a:ext>
            </a:extLst>
          </p:cNvPr>
          <p:cNvSpPr txBox="1"/>
          <p:nvPr/>
        </p:nvSpPr>
        <p:spPr>
          <a:xfrm>
            <a:off x="2460284" y="2180890"/>
            <a:ext cx="509666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Current Number of Staff</a:t>
            </a:r>
          </a:p>
        </p:txBody>
      </p:sp>
      <p:graphicFrame>
        <p:nvGraphicFramePr>
          <p:cNvPr id="5" name="Chart 4" descr="788d7465-3091-4d6b-a1b9-6f721fd1d26f How many glamping locations do you have?">
            <a:extLst>
              <a:ext uri="{FF2B5EF4-FFF2-40B4-BE49-F238E27FC236}">
                <a16:creationId xmlns:a16="http://schemas.microsoft.com/office/drawing/2014/main" id="{9E572FEF-3481-1A93-EB07-1B85B55F52C2}"/>
              </a:ext>
            </a:extLst>
          </p:cNvPr>
          <p:cNvGraphicFramePr/>
          <p:nvPr>
            <p:custDataLst>
              <p:tags r:id="rId3"/>
            </p:custDataLst>
            <p:extLst>
              <p:ext uri="{D42A27DB-BD31-4B8C-83A1-F6EECF244321}">
                <p14:modId xmlns:p14="http://schemas.microsoft.com/office/powerpoint/2010/main" val="4125392845"/>
              </p:ext>
            </p:extLst>
          </p:nvPr>
        </p:nvGraphicFramePr>
        <p:xfrm>
          <a:off x="2871711" y="5332866"/>
          <a:ext cx="6164658" cy="172839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BD3B33EB-BDA8-E562-5397-B9174C3295F0}"/>
              </a:ext>
            </a:extLst>
          </p:cNvPr>
          <p:cNvSpPr txBox="1"/>
          <p:nvPr/>
        </p:nvSpPr>
        <p:spPr>
          <a:xfrm>
            <a:off x="2460284" y="4920813"/>
            <a:ext cx="699690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Plans for Next Year’s Staff</a:t>
            </a:r>
          </a:p>
        </p:txBody>
      </p:sp>
      <p:cxnSp>
        <p:nvCxnSpPr>
          <p:cNvPr id="9" name="Straight Connector 8">
            <a:extLst>
              <a:ext uri="{FF2B5EF4-FFF2-40B4-BE49-F238E27FC236}">
                <a16:creationId xmlns:a16="http://schemas.microsoft.com/office/drawing/2014/main" id="{EECC300E-9223-8081-381E-D681394E4109}"/>
              </a:ext>
            </a:extLst>
          </p:cNvPr>
          <p:cNvCxnSpPr>
            <a:cxnSpLocks/>
          </p:cNvCxnSpPr>
          <p:nvPr/>
        </p:nvCxnSpPr>
        <p:spPr>
          <a:xfrm>
            <a:off x="8118948" y="1979907"/>
            <a:ext cx="0" cy="258313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12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2D43EF-E9F6-1F60-1611-923257B72C0B}"/>
              </a:ext>
            </a:extLst>
          </p:cNvPr>
          <p:cNvSpPr txBox="1"/>
          <p:nvPr/>
        </p:nvSpPr>
        <p:spPr>
          <a:xfrm>
            <a:off x="272019" y="2451131"/>
            <a:ext cx="771743" cy="1473756"/>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4" name="Slide Number Placeholder 3">
            <a:extLst>
              <a:ext uri="{FF2B5EF4-FFF2-40B4-BE49-F238E27FC236}">
                <a16:creationId xmlns:a16="http://schemas.microsoft.com/office/drawing/2014/main" id="{E930E24F-2ECF-76CA-FCEE-C8504B6E04F8}"/>
              </a:ext>
            </a:extLst>
          </p:cNvPr>
          <p:cNvSpPr>
            <a:spLocks noGrp="1"/>
          </p:cNvSpPr>
          <p:nvPr>
            <p:ph type="sldNum" sz="quarter" idx="15"/>
          </p:nvPr>
        </p:nvSpPr>
        <p:spPr/>
        <p:txBody>
          <a:bodyPr/>
          <a:lstStyle/>
          <a:p>
            <a:pPr>
              <a:defRPr/>
            </a:pPr>
            <a:fld id="{8AA4DBC8-4739-8E4E-8BD6-5C75040D97B1}" type="slidenum">
              <a:rPr lang="en-US" smtClean="0"/>
              <a:pPr>
                <a:defRPr/>
              </a:pPr>
              <a:t>12</a:t>
            </a:fld>
            <a:endParaRPr lang="en-US" dirty="0"/>
          </a:p>
        </p:txBody>
      </p:sp>
      <p:sp>
        <p:nvSpPr>
          <p:cNvPr id="2" name="Title 1" descr="Title - 50de03bb-b595-44ca-a087-9196d67d5226 Occupancy &amp; ADR">
            <a:extLst>
              <a:ext uri="{FF2B5EF4-FFF2-40B4-BE49-F238E27FC236}">
                <a16:creationId xmlns:a16="http://schemas.microsoft.com/office/drawing/2014/main" id="{98F7FE84-F220-63FC-932D-697A36D371F4}"/>
              </a:ext>
            </a:extLst>
          </p:cNvPr>
          <p:cNvSpPr>
            <a:spLocks noGrp="1"/>
          </p:cNvSpPr>
          <p:nvPr>
            <p:ph type="title"/>
            <p:custDataLst>
              <p:tags r:id="rId1"/>
            </p:custDataLst>
          </p:nvPr>
        </p:nvSpPr>
        <p:spPr>
          <a:xfrm>
            <a:off x="1043762" y="591343"/>
            <a:ext cx="8639081" cy="1119188"/>
          </a:xfrm>
        </p:spPr>
        <p:txBody>
          <a:bodyPr/>
          <a:lstStyle/>
          <a:p>
            <a:r>
              <a:rPr lang="en-US" b="1" i="1" dirty="0"/>
              <a:t>What is the average daily rate (ADR) for each of the following?</a:t>
            </a:r>
            <a:endParaRPr lang="en-US" dirty="0"/>
          </a:p>
        </p:txBody>
      </p:sp>
      <p:sp>
        <p:nvSpPr>
          <p:cNvPr id="7" name="TextBox 6">
            <a:extLst>
              <a:ext uri="{FF2B5EF4-FFF2-40B4-BE49-F238E27FC236}">
                <a16:creationId xmlns:a16="http://schemas.microsoft.com/office/drawing/2014/main" id="{5B992444-AB99-703C-DE27-8B8D5106DAC2}"/>
              </a:ext>
            </a:extLst>
          </p:cNvPr>
          <p:cNvSpPr txBox="1"/>
          <p:nvPr/>
        </p:nvSpPr>
        <p:spPr>
          <a:xfrm>
            <a:off x="7675001" y="1850966"/>
            <a:ext cx="4462589" cy="1477328"/>
          </a:xfrm>
          <a:prstGeom prst="rect">
            <a:avLst/>
          </a:prstGeom>
          <a:noFill/>
        </p:spPr>
        <p:txBody>
          <a:bodyPr wrap="square" rtlCol="0">
            <a:spAutoFit/>
          </a:bodyPr>
          <a:lstStyle/>
          <a:p>
            <a:pPr algn="l"/>
            <a:r>
              <a:rPr lang="en-US" dirty="0">
                <a:latin typeface="+mn-lt"/>
                <a:ea typeface="Open Sans Light" panose="020B0306030504020204" pitchFamily="34" charset="0"/>
                <a:cs typeface="Open Sans Light" panose="020B0306030504020204" pitchFamily="34" charset="0"/>
              </a:rPr>
              <a:t>Across all operators, the ADR stands at $227 per night, a marginal $18 or 8% increase from 2023. 59% of the operators say that they will increase rates in the next year.</a:t>
            </a:r>
          </a:p>
          <a:p>
            <a:pPr algn="l"/>
            <a:endParaRPr lang="en-US" dirty="0">
              <a:latin typeface="+mn-lt"/>
              <a:ea typeface="Open Sans Light" panose="020B0306030504020204" pitchFamily="34" charset="0"/>
              <a:cs typeface="Open Sans Light" panose="020B0306030504020204" pitchFamily="34" charset="0"/>
            </a:endParaRPr>
          </a:p>
        </p:txBody>
      </p:sp>
      <p:graphicFrame>
        <p:nvGraphicFramePr>
          <p:cNvPr id="6" name="Chart 5" descr="8fcd8f31-ef59-47c4-b0d2-a0220a4314eb How many, if any, of each of the following structures are part of your property or properties?">
            <a:extLst>
              <a:ext uri="{FF2B5EF4-FFF2-40B4-BE49-F238E27FC236}">
                <a16:creationId xmlns:a16="http://schemas.microsoft.com/office/drawing/2014/main" id="{1CEE66D2-F582-0EE4-E7FC-FF429416E553}"/>
              </a:ext>
            </a:extLst>
          </p:cNvPr>
          <p:cNvGraphicFramePr/>
          <p:nvPr>
            <p:custDataLst>
              <p:tags r:id="rId2"/>
            </p:custDataLst>
            <p:extLst>
              <p:ext uri="{D42A27DB-BD31-4B8C-83A1-F6EECF244321}">
                <p14:modId xmlns:p14="http://schemas.microsoft.com/office/powerpoint/2010/main" val="3167495740"/>
              </p:ext>
            </p:extLst>
          </p:nvPr>
        </p:nvGraphicFramePr>
        <p:xfrm>
          <a:off x="139485" y="1975687"/>
          <a:ext cx="7323235" cy="24812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descr="8fcd8f31-ef59-47c4-b0d2-a0220a4314eb How many, if any, of each of the following structures are part of your property or properties?">
            <a:extLst>
              <a:ext uri="{FF2B5EF4-FFF2-40B4-BE49-F238E27FC236}">
                <a16:creationId xmlns:a16="http://schemas.microsoft.com/office/drawing/2014/main" id="{6061E214-6B8B-1F8A-3BCD-08670DAC680D}"/>
              </a:ext>
            </a:extLst>
          </p:cNvPr>
          <p:cNvGraphicFramePr/>
          <p:nvPr>
            <p:custDataLst>
              <p:tags r:id="rId3"/>
            </p:custDataLst>
            <p:extLst>
              <p:ext uri="{D42A27DB-BD31-4B8C-83A1-F6EECF244321}">
                <p14:modId xmlns:p14="http://schemas.microsoft.com/office/powerpoint/2010/main" val="1178855487"/>
              </p:ext>
            </p:extLst>
          </p:nvPr>
        </p:nvGraphicFramePr>
        <p:xfrm>
          <a:off x="139485" y="4572000"/>
          <a:ext cx="7147580" cy="2229919"/>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1373A255-3224-01AB-BBEC-5B582BEA69CF}"/>
              </a:ext>
            </a:extLst>
          </p:cNvPr>
          <p:cNvSpPr txBox="1"/>
          <p:nvPr/>
        </p:nvSpPr>
        <p:spPr>
          <a:xfrm>
            <a:off x="272019" y="1975687"/>
            <a:ext cx="699867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by Unit Type</a:t>
            </a:r>
          </a:p>
        </p:txBody>
      </p:sp>
      <p:sp>
        <p:nvSpPr>
          <p:cNvPr id="5" name="TextBox 4">
            <a:extLst>
              <a:ext uri="{FF2B5EF4-FFF2-40B4-BE49-F238E27FC236}">
                <a16:creationId xmlns:a16="http://schemas.microsoft.com/office/drawing/2014/main" id="{D3CA9501-59A6-1B29-2C40-52DBC0836F85}"/>
              </a:ext>
            </a:extLst>
          </p:cNvPr>
          <p:cNvSpPr txBox="1"/>
          <p:nvPr/>
        </p:nvSpPr>
        <p:spPr>
          <a:xfrm>
            <a:off x="272019" y="4534938"/>
            <a:ext cx="6998676"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by Region</a:t>
            </a:r>
          </a:p>
        </p:txBody>
      </p:sp>
      <p:sp>
        <p:nvSpPr>
          <p:cNvPr id="11" name="TextBox 10">
            <a:extLst>
              <a:ext uri="{FF2B5EF4-FFF2-40B4-BE49-F238E27FC236}">
                <a16:creationId xmlns:a16="http://schemas.microsoft.com/office/drawing/2014/main" id="{CEB44AA1-E105-1C78-8EC8-FE7C97282A79}"/>
              </a:ext>
            </a:extLst>
          </p:cNvPr>
          <p:cNvSpPr txBox="1"/>
          <p:nvPr/>
        </p:nvSpPr>
        <p:spPr>
          <a:xfrm>
            <a:off x="7855323" y="5016693"/>
            <a:ext cx="410194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Pets? </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0051581A-D343-8E27-C94E-DFEFD8581E56}"/>
              </a:ext>
            </a:extLst>
          </p:cNvPr>
          <p:cNvGraphicFramePr/>
          <p:nvPr>
            <p:custDataLst>
              <p:tags r:id="rId4"/>
            </p:custDataLst>
            <p:extLst>
              <p:ext uri="{D42A27DB-BD31-4B8C-83A1-F6EECF244321}">
                <p14:modId xmlns:p14="http://schemas.microsoft.com/office/powerpoint/2010/main" val="2391099293"/>
              </p:ext>
            </p:extLst>
          </p:nvPr>
        </p:nvGraphicFramePr>
        <p:xfrm>
          <a:off x="7942369" y="5465180"/>
          <a:ext cx="3927857" cy="13711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descr="8fcd8f31-ef59-47c4-b0d2-a0220a4314eb How many, if any, of each of the following structures are part of your property or properties?">
            <a:extLst>
              <a:ext uri="{FF2B5EF4-FFF2-40B4-BE49-F238E27FC236}">
                <a16:creationId xmlns:a16="http://schemas.microsoft.com/office/drawing/2014/main" id="{BD78A640-3766-0C40-A724-BC26ED53ADB1}"/>
              </a:ext>
            </a:extLst>
          </p:cNvPr>
          <p:cNvGraphicFramePr/>
          <p:nvPr>
            <p:custDataLst>
              <p:tags r:id="rId5"/>
            </p:custDataLst>
            <p:extLst>
              <p:ext uri="{D42A27DB-BD31-4B8C-83A1-F6EECF244321}">
                <p14:modId xmlns:p14="http://schemas.microsoft.com/office/powerpoint/2010/main" val="3586598841"/>
              </p:ext>
            </p:extLst>
          </p:nvPr>
        </p:nvGraphicFramePr>
        <p:xfrm>
          <a:off x="8283044" y="3715622"/>
          <a:ext cx="3587182" cy="1192730"/>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a:extLst>
              <a:ext uri="{FF2B5EF4-FFF2-40B4-BE49-F238E27FC236}">
                <a16:creationId xmlns:a16="http://schemas.microsoft.com/office/drawing/2014/main" id="{A2A250F2-482F-0723-8C1A-3CC645206B6B}"/>
              </a:ext>
            </a:extLst>
          </p:cNvPr>
          <p:cNvSpPr txBox="1"/>
          <p:nvPr/>
        </p:nvSpPr>
        <p:spPr>
          <a:xfrm>
            <a:off x="8563545" y="3132730"/>
            <a:ext cx="2802194" cy="646331"/>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Average Number of Structures</a:t>
            </a:r>
          </a:p>
        </p:txBody>
      </p:sp>
    </p:spTree>
    <p:extLst>
      <p:ext uri="{BB962C8B-B14F-4D97-AF65-F5344CB8AC3E}">
        <p14:creationId xmlns:p14="http://schemas.microsoft.com/office/powerpoint/2010/main" val="105631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D6266-9BEC-9EF9-B810-DF38BE5EEC31}"/>
              </a:ext>
            </a:extLst>
          </p:cNvPr>
          <p:cNvSpPr>
            <a:spLocks noGrp="1"/>
          </p:cNvSpPr>
          <p:nvPr>
            <p:ph type="sldNum" sz="quarter" idx="15"/>
          </p:nvPr>
        </p:nvSpPr>
        <p:spPr/>
        <p:txBody>
          <a:bodyPr/>
          <a:lstStyle/>
          <a:p>
            <a:pPr>
              <a:defRPr/>
            </a:pPr>
            <a:fld id="{8AA4DBC8-4739-8E4E-8BD6-5C75040D97B1}" type="slidenum">
              <a:rPr lang="en-US" smtClean="0"/>
              <a:pPr>
                <a:defRPr/>
              </a:pPr>
              <a:t>13</a:t>
            </a:fld>
            <a:endParaRPr lang="en-US" dirty="0"/>
          </a:p>
        </p:txBody>
      </p:sp>
      <p:sp>
        <p:nvSpPr>
          <p:cNvPr id="2" name="Title 1" descr="Title - 6e8ef041-7610-471f-9898-d441d9aae930 Locations &amp; Structures Plan to Add">
            <a:extLst>
              <a:ext uri="{FF2B5EF4-FFF2-40B4-BE49-F238E27FC236}">
                <a16:creationId xmlns:a16="http://schemas.microsoft.com/office/drawing/2014/main" id="{2E27CC9A-BB15-3D12-1B27-AAEFBD52E517}"/>
              </a:ext>
            </a:extLst>
          </p:cNvPr>
          <p:cNvSpPr>
            <a:spLocks noGrp="1"/>
          </p:cNvSpPr>
          <p:nvPr>
            <p:ph type="title"/>
            <p:custDataLst>
              <p:tags r:id="rId1"/>
            </p:custDataLst>
          </p:nvPr>
        </p:nvSpPr>
        <p:spPr>
          <a:xfrm>
            <a:off x="1043762" y="591343"/>
            <a:ext cx="8916164" cy="1119188"/>
          </a:xfrm>
        </p:spPr>
        <p:txBody>
          <a:bodyPr/>
          <a:lstStyle/>
          <a:p>
            <a:r>
              <a:rPr lang="en-US" b="1" i="1" dirty="0"/>
              <a:t>Looking ahead, how many of each of the following do you plan to add?</a:t>
            </a:r>
            <a:endParaRPr lang="en-US" dirty="0"/>
          </a:p>
        </p:txBody>
      </p:sp>
      <p:graphicFrame>
        <p:nvGraphicFramePr>
          <p:cNvPr id="6" name="Chart 5" descr="a3493d51-39f8-423b-a973-71e2f89172fa What is your current level of staffing?">
            <a:extLst>
              <a:ext uri="{FF2B5EF4-FFF2-40B4-BE49-F238E27FC236}">
                <a16:creationId xmlns:a16="http://schemas.microsoft.com/office/drawing/2014/main" id="{585E6F01-A042-3B91-2FF0-352D471A4047}"/>
              </a:ext>
            </a:extLst>
          </p:cNvPr>
          <p:cNvGraphicFramePr/>
          <p:nvPr>
            <p:custDataLst>
              <p:tags r:id="rId2"/>
            </p:custDataLst>
            <p:extLst>
              <p:ext uri="{D42A27DB-BD31-4B8C-83A1-F6EECF244321}">
                <p14:modId xmlns:p14="http://schemas.microsoft.com/office/powerpoint/2010/main" val="4214381090"/>
              </p:ext>
            </p:extLst>
          </p:nvPr>
        </p:nvGraphicFramePr>
        <p:xfrm>
          <a:off x="328409" y="2465609"/>
          <a:ext cx="5003247" cy="18471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descr="a3493d51-39f8-423b-a973-71e2f89172fa What is your current level of staffing?">
            <a:extLst>
              <a:ext uri="{FF2B5EF4-FFF2-40B4-BE49-F238E27FC236}">
                <a16:creationId xmlns:a16="http://schemas.microsoft.com/office/drawing/2014/main" id="{BCB37B85-70FE-E959-744C-37381CCD2C2B}"/>
              </a:ext>
            </a:extLst>
          </p:cNvPr>
          <p:cNvGraphicFramePr/>
          <p:nvPr>
            <p:custDataLst>
              <p:tags r:id="rId3"/>
            </p:custDataLst>
            <p:extLst>
              <p:ext uri="{D42A27DB-BD31-4B8C-83A1-F6EECF244321}">
                <p14:modId xmlns:p14="http://schemas.microsoft.com/office/powerpoint/2010/main" val="3926685741"/>
              </p:ext>
            </p:extLst>
          </p:nvPr>
        </p:nvGraphicFramePr>
        <p:xfrm>
          <a:off x="321707" y="4559299"/>
          <a:ext cx="5003247" cy="241994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FD7032A1-9C36-A89B-9DE0-772A77FD4849}"/>
              </a:ext>
            </a:extLst>
          </p:cNvPr>
          <p:cNvSpPr txBox="1"/>
          <p:nvPr/>
        </p:nvSpPr>
        <p:spPr>
          <a:xfrm>
            <a:off x="335111" y="1971010"/>
            <a:ext cx="5003248"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Growth in Additional Locations</a:t>
            </a:r>
          </a:p>
        </p:txBody>
      </p:sp>
      <p:graphicFrame>
        <p:nvGraphicFramePr>
          <p:cNvPr id="3" name="Chart 2" descr="a3493d51-39f8-423b-a973-71e2f89172fa What is your current level of staffing?">
            <a:extLst>
              <a:ext uri="{FF2B5EF4-FFF2-40B4-BE49-F238E27FC236}">
                <a16:creationId xmlns:a16="http://schemas.microsoft.com/office/drawing/2014/main" id="{0637FF15-6C8B-0630-9DBD-9A3C8086F826}"/>
              </a:ext>
            </a:extLst>
          </p:cNvPr>
          <p:cNvGraphicFramePr/>
          <p:nvPr>
            <p:custDataLst>
              <p:tags r:id="rId4"/>
            </p:custDataLst>
            <p:extLst>
              <p:ext uri="{D42A27DB-BD31-4B8C-83A1-F6EECF244321}">
                <p14:modId xmlns:p14="http://schemas.microsoft.com/office/powerpoint/2010/main" val="1316188985"/>
              </p:ext>
            </p:extLst>
          </p:nvPr>
        </p:nvGraphicFramePr>
        <p:xfrm>
          <a:off x="6150335" y="5072223"/>
          <a:ext cx="5385173" cy="177772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a:extLst>
              <a:ext uri="{FF2B5EF4-FFF2-40B4-BE49-F238E27FC236}">
                <a16:creationId xmlns:a16="http://schemas.microsoft.com/office/drawing/2014/main" id="{6DB5C5AB-C328-91DF-490C-7E8C58BE0C8F}"/>
              </a:ext>
            </a:extLst>
          </p:cNvPr>
          <p:cNvSpPr txBox="1"/>
          <p:nvPr/>
        </p:nvSpPr>
        <p:spPr>
          <a:xfrm>
            <a:off x="321706" y="4376979"/>
            <a:ext cx="11213802"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Growth in Additional Structures</a:t>
            </a:r>
          </a:p>
        </p:txBody>
      </p:sp>
      <p:sp>
        <p:nvSpPr>
          <p:cNvPr id="8" name="Arrow: Right 7">
            <a:extLst>
              <a:ext uri="{FF2B5EF4-FFF2-40B4-BE49-F238E27FC236}">
                <a16:creationId xmlns:a16="http://schemas.microsoft.com/office/drawing/2014/main" id="{74C1A2E5-713C-A791-A0A0-559BEC0110CD}"/>
              </a:ext>
            </a:extLst>
          </p:cNvPr>
          <p:cNvSpPr/>
          <p:nvPr/>
        </p:nvSpPr>
        <p:spPr>
          <a:xfrm>
            <a:off x="5365176" y="5401994"/>
            <a:ext cx="61227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descr="8fcd8f31-ef59-47c4-b0d2-a0220a4314eb How many, if any, of each of the following structures are part of your property or properties?">
            <a:extLst>
              <a:ext uri="{FF2B5EF4-FFF2-40B4-BE49-F238E27FC236}">
                <a16:creationId xmlns:a16="http://schemas.microsoft.com/office/drawing/2014/main" id="{7C57BDD8-273E-A153-D7E6-386719E621B9}"/>
              </a:ext>
            </a:extLst>
          </p:cNvPr>
          <p:cNvGraphicFramePr/>
          <p:nvPr>
            <p:custDataLst>
              <p:tags r:id="rId5"/>
            </p:custDataLst>
            <p:extLst>
              <p:ext uri="{D42A27DB-BD31-4B8C-83A1-F6EECF244321}">
                <p14:modId xmlns:p14="http://schemas.microsoft.com/office/powerpoint/2010/main" val="3527143301"/>
              </p:ext>
            </p:extLst>
          </p:nvPr>
        </p:nvGraphicFramePr>
        <p:xfrm>
          <a:off x="6877231" y="2663084"/>
          <a:ext cx="3587182" cy="1192730"/>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11">
            <a:extLst>
              <a:ext uri="{FF2B5EF4-FFF2-40B4-BE49-F238E27FC236}">
                <a16:creationId xmlns:a16="http://schemas.microsoft.com/office/drawing/2014/main" id="{9A972B87-5C1E-A92E-E3C4-D073A4078FEA}"/>
              </a:ext>
            </a:extLst>
          </p:cNvPr>
          <p:cNvSpPr txBox="1"/>
          <p:nvPr/>
        </p:nvSpPr>
        <p:spPr>
          <a:xfrm>
            <a:off x="7157732" y="2080192"/>
            <a:ext cx="2802194" cy="646331"/>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Average Number of Structures</a:t>
            </a:r>
          </a:p>
        </p:txBody>
      </p:sp>
    </p:spTree>
    <p:extLst>
      <p:ext uri="{BB962C8B-B14F-4D97-AF65-F5344CB8AC3E}">
        <p14:creationId xmlns:p14="http://schemas.microsoft.com/office/powerpoint/2010/main" val="17552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6E6BB-F111-D1F7-49B3-B3BEC2D81FF8}"/>
              </a:ext>
            </a:extLst>
          </p:cNvPr>
          <p:cNvSpPr>
            <a:spLocks noGrp="1"/>
          </p:cNvSpPr>
          <p:nvPr>
            <p:ph type="sldNum" sz="quarter" idx="15"/>
          </p:nvPr>
        </p:nvSpPr>
        <p:spPr/>
        <p:txBody>
          <a:bodyPr/>
          <a:lstStyle/>
          <a:p>
            <a:pPr>
              <a:defRPr/>
            </a:pPr>
            <a:fld id="{8AA4DBC8-4739-8E4E-8BD6-5C75040D97B1}" type="slidenum">
              <a:rPr lang="en-US" smtClean="0"/>
              <a:pPr>
                <a:defRPr/>
              </a:pPr>
              <a:t>14</a:t>
            </a:fld>
            <a:endParaRPr lang="en-US" dirty="0"/>
          </a:p>
        </p:txBody>
      </p:sp>
      <p:sp>
        <p:nvSpPr>
          <p:cNvPr id="2" name="Title 1" descr="Title - 2656b398-01ee-4d2e-9575-81532b8c8fe4 What types of infrastructure development and enhancement are needed, if any, at your property or properties? SELECT ALL THAT APPLY">
            <a:extLst>
              <a:ext uri="{FF2B5EF4-FFF2-40B4-BE49-F238E27FC236}">
                <a16:creationId xmlns:a16="http://schemas.microsoft.com/office/drawing/2014/main" id="{19C5976E-5C1D-F797-F403-620E4C2383CB}"/>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What types of infrastructure development and enhancement are or were needed, if any, at your property or properties?// </a:t>
            </a:r>
            <a:br>
              <a:rPr lang="en-US" sz="2800" b="1" i="1" dirty="0">
                <a:ea typeface="Open Sans Light" panose="020B0306030504020204" pitchFamily="34" charset="0"/>
                <a:cs typeface="Open Sans Light" panose="020B0306030504020204" pitchFamily="34" charset="0"/>
              </a:rPr>
            </a:br>
            <a:r>
              <a:rPr lang="en-US" sz="2800" b="1" i="1" dirty="0">
                <a:ea typeface="Open Sans Light" panose="020B0306030504020204" pitchFamily="34" charset="0"/>
                <a:cs typeface="Open Sans Light" panose="020B0306030504020204" pitchFamily="34" charset="0"/>
              </a:rPr>
              <a:t>What are your primary barriers to infrastructure development and enhancement? </a:t>
            </a:r>
          </a:p>
        </p:txBody>
      </p:sp>
      <p:graphicFrame>
        <p:nvGraphicFramePr>
          <p:cNvPr id="7" name="Chart 6" descr="8fcd8f31-ef59-47c4-b0d2-a0220a4314eb How many, if any, of each of the following structures are part of your property or properties?">
            <a:extLst>
              <a:ext uri="{FF2B5EF4-FFF2-40B4-BE49-F238E27FC236}">
                <a16:creationId xmlns:a16="http://schemas.microsoft.com/office/drawing/2014/main" id="{6276ACCC-B9EA-B1CB-D540-AE0F313A969D}"/>
              </a:ext>
            </a:extLst>
          </p:cNvPr>
          <p:cNvGraphicFramePr/>
          <p:nvPr>
            <p:custDataLst>
              <p:tags r:id="rId2"/>
            </p:custDataLst>
            <p:extLst>
              <p:ext uri="{D42A27DB-BD31-4B8C-83A1-F6EECF244321}">
                <p14:modId xmlns:p14="http://schemas.microsoft.com/office/powerpoint/2010/main" val="1446923639"/>
              </p:ext>
            </p:extLst>
          </p:nvPr>
        </p:nvGraphicFramePr>
        <p:xfrm>
          <a:off x="2303260" y="3058220"/>
          <a:ext cx="3911063" cy="36877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descr="8fcd8f31-ef59-47c4-b0d2-a0220a4314eb How many, if any, of each of the following structures are part of your property or properties?">
            <a:extLst>
              <a:ext uri="{FF2B5EF4-FFF2-40B4-BE49-F238E27FC236}">
                <a16:creationId xmlns:a16="http://schemas.microsoft.com/office/drawing/2014/main" id="{39CE9F81-D30B-FEE6-DF20-CF6A0870C567}"/>
              </a:ext>
            </a:extLst>
          </p:cNvPr>
          <p:cNvGraphicFramePr/>
          <p:nvPr>
            <p:custDataLst>
              <p:tags r:id="rId3"/>
            </p:custDataLst>
            <p:extLst>
              <p:ext uri="{D42A27DB-BD31-4B8C-83A1-F6EECF244321}">
                <p14:modId xmlns:p14="http://schemas.microsoft.com/office/powerpoint/2010/main" val="3815839507"/>
              </p:ext>
            </p:extLst>
          </p:nvPr>
        </p:nvGraphicFramePr>
        <p:xfrm>
          <a:off x="5836989" y="3058220"/>
          <a:ext cx="4249630" cy="320069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D0686161-BC44-A02E-3A7C-4A4FEC5F81FE}"/>
              </a:ext>
            </a:extLst>
          </p:cNvPr>
          <p:cNvSpPr txBox="1"/>
          <p:nvPr/>
        </p:nvSpPr>
        <p:spPr>
          <a:xfrm>
            <a:off x="6140845" y="2351807"/>
            <a:ext cx="3382260" cy="646331"/>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Infrastructure Development</a:t>
            </a:r>
          </a:p>
        </p:txBody>
      </p:sp>
      <p:sp>
        <p:nvSpPr>
          <p:cNvPr id="5" name="TextBox 4">
            <a:extLst>
              <a:ext uri="{FF2B5EF4-FFF2-40B4-BE49-F238E27FC236}">
                <a16:creationId xmlns:a16="http://schemas.microsoft.com/office/drawing/2014/main" id="{4285F650-CFD0-F8FF-3675-C66B0FD74EF7}"/>
              </a:ext>
            </a:extLst>
          </p:cNvPr>
          <p:cNvSpPr txBox="1"/>
          <p:nvPr/>
        </p:nvSpPr>
        <p:spPr>
          <a:xfrm>
            <a:off x="2528208" y="2351807"/>
            <a:ext cx="3308781" cy="646330"/>
          </a:xfrm>
          <a:prstGeom prst="rect">
            <a:avLst/>
          </a:prstGeom>
          <a:solidFill>
            <a:schemeClr val="bg1">
              <a:lumMod val="95000"/>
            </a:schemeClr>
          </a:solidFill>
        </p:spPr>
        <p:txBody>
          <a:bodyPr wrap="square" rtlCol="0" anchor="ctr">
            <a:noAutofit/>
          </a:bodyPr>
          <a:lstStyle/>
          <a:p>
            <a:r>
              <a:rPr lang="en-US" b="1" dirty="0">
                <a:latin typeface="+mn-lt"/>
                <a:ea typeface="Open Sans Light" panose="020B0306030504020204" pitchFamily="34" charset="0"/>
                <a:cs typeface="Open Sans Light" panose="020B0306030504020204" pitchFamily="34" charset="0"/>
              </a:rPr>
              <a:t>Infrastructure Needed</a:t>
            </a:r>
          </a:p>
        </p:txBody>
      </p:sp>
    </p:spTree>
    <p:extLst>
      <p:ext uri="{BB962C8B-B14F-4D97-AF65-F5344CB8AC3E}">
        <p14:creationId xmlns:p14="http://schemas.microsoft.com/office/powerpoint/2010/main" val="403501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65DB7A-A6DE-5BF5-6E1A-DE8273E00278}"/>
              </a:ext>
            </a:extLst>
          </p:cNvPr>
          <p:cNvSpPr>
            <a:spLocks noGrp="1"/>
          </p:cNvSpPr>
          <p:nvPr>
            <p:ph type="sldNum" sz="quarter" idx="15"/>
          </p:nvPr>
        </p:nvSpPr>
        <p:spPr/>
        <p:txBody>
          <a:bodyPr/>
          <a:lstStyle/>
          <a:p>
            <a:pPr>
              <a:defRPr/>
            </a:pPr>
            <a:fld id="{8AA4DBC8-4739-8E4E-8BD6-5C75040D97B1}" type="slidenum">
              <a:rPr lang="en-US" smtClean="0"/>
              <a:pPr>
                <a:defRPr/>
              </a:pPr>
              <a:t>15</a:t>
            </a:fld>
            <a:endParaRPr lang="en-US" dirty="0"/>
          </a:p>
        </p:txBody>
      </p:sp>
      <p:sp>
        <p:nvSpPr>
          <p:cNvPr id="2" name="Title 1" descr="Title - 26511edb-0d98-4a97-9293-319480e61895 Which of the following services and amenities do you currently offer, plan to offer (or expand), and which are needed (but don’t currently have plans for)? SELECT ALL THAT APPLY">
            <a:extLst>
              <a:ext uri="{FF2B5EF4-FFF2-40B4-BE49-F238E27FC236}">
                <a16:creationId xmlns:a16="http://schemas.microsoft.com/office/drawing/2014/main" id="{B702F35E-CEB0-6237-C5B5-622EEA49BB10}"/>
              </a:ext>
            </a:extLst>
          </p:cNvPr>
          <p:cNvSpPr>
            <a:spLocks noGrp="1"/>
          </p:cNvSpPr>
          <p:nvPr>
            <p:ph type="title"/>
            <p:custDataLst>
              <p:tags r:id="rId1"/>
            </p:custDataLst>
          </p:nvPr>
        </p:nvSpPr>
        <p:spPr>
          <a:xfrm>
            <a:off x="1043762" y="591343"/>
            <a:ext cx="8818695"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Which of the following services and amenities do you currently offer, plan to offer (or expand), and which are needed (but don’t currently have plans for)?</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5482087F-58A4-8AE3-F931-C878A7A4048F}"/>
              </a:ext>
            </a:extLst>
          </p:cNvPr>
          <p:cNvGraphicFramePr/>
          <p:nvPr>
            <p:custDataLst>
              <p:tags r:id="rId2"/>
            </p:custDataLst>
            <p:extLst>
              <p:ext uri="{D42A27DB-BD31-4B8C-83A1-F6EECF244321}">
                <p14:modId xmlns:p14="http://schemas.microsoft.com/office/powerpoint/2010/main" val="3836295479"/>
              </p:ext>
            </p:extLst>
          </p:nvPr>
        </p:nvGraphicFramePr>
        <p:xfrm>
          <a:off x="0" y="1898073"/>
          <a:ext cx="11371006" cy="4834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985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AD5E6-FFE1-7DEC-8226-43DB3A564480}"/>
              </a:ext>
            </a:extLst>
          </p:cNvPr>
          <p:cNvSpPr>
            <a:spLocks noGrp="1"/>
          </p:cNvSpPr>
          <p:nvPr>
            <p:ph type="sldNum" sz="quarter" idx="15"/>
          </p:nvPr>
        </p:nvSpPr>
        <p:spPr/>
        <p:txBody>
          <a:bodyPr/>
          <a:lstStyle/>
          <a:p>
            <a:pPr>
              <a:defRPr/>
            </a:pPr>
            <a:fld id="{8AA4DBC8-4739-8E4E-8BD6-5C75040D97B1}" type="slidenum">
              <a:rPr lang="en-US" smtClean="0"/>
              <a:pPr>
                <a:defRPr/>
              </a:pPr>
              <a:t>16</a:t>
            </a:fld>
            <a:endParaRPr lang="en-US" dirty="0"/>
          </a:p>
        </p:txBody>
      </p:sp>
      <p:sp>
        <p:nvSpPr>
          <p:cNvPr id="2" name="Title 1" descr="Title - aa673d12-cd5c-4b5d-97ee-686fc543c218 What is the average length of stay at your location(s)?">
            <a:extLst>
              <a:ext uri="{FF2B5EF4-FFF2-40B4-BE49-F238E27FC236}">
                <a16:creationId xmlns:a16="http://schemas.microsoft.com/office/drawing/2014/main" id="{2EC434D1-89B8-17E2-1C72-680623438AAC}"/>
              </a:ext>
            </a:extLst>
          </p:cNvPr>
          <p:cNvSpPr>
            <a:spLocks noGrp="1"/>
          </p:cNvSpPr>
          <p:nvPr>
            <p:ph type="title"/>
            <p:custDataLst>
              <p:tags r:id="rId1"/>
            </p:custDataLst>
          </p:nvPr>
        </p:nvSpPr>
        <p:spPr>
          <a:xfrm>
            <a:off x="1043762" y="591343"/>
            <a:ext cx="8758329" cy="1119188"/>
          </a:xfrm>
        </p:spPr>
        <p:txBody>
          <a:bodyPr>
            <a:noAutofit/>
          </a:bodyPr>
          <a:lstStyle/>
          <a:p>
            <a:r>
              <a:rPr lang="en-US" sz="2800" b="1" i="1" dirty="0">
                <a:ea typeface="Open Sans Light" panose="020B0306030504020204" pitchFamily="34" charset="0"/>
                <a:cs typeface="Open Sans Light" panose="020B0306030504020204" pitchFamily="34" charset="0"/>
              </a:rPr>
              <a:t>What is the average length of stay at your location(s)? // What is the current mix of guests you attract at your location(s)? </a:t>
            </a:r>
            <a:endParaRPr lang="en-US" sz="2800" dirty="0"/>
          </a:p>
        </p:txBody>
      </p:sp>
      <p:sp>
        <p:nvSpPr>
          <p:cNvPr id="12" name="TextBox 11">
            <a:extLst>
              <a:ext uri="{FF2B5EF4-FFF2-40B4-BE49-F238E27FC236}">
                <a16:creationId xmlns:a16="http://schemas.microsoft.com/office/drawing/2014/main" id="{7EA138EA-45FA-00AF-4620-BB18A2AD47EF}"/>
              </a:ext>
            </a:extLst>
          </p:cNvPr>
          <p:cNvSpPr txBox="1"/>
          <p:nvPr/>
        </p:nvSpPr>
        <p:spPr>
          <a:xfrm>
            <a:off x="2232074" y="2149034"/>
            <a:ext cx="6971847" cy="369332"/>
          </a:xfrm>
          <a:prstGeom prst="rect">
            <a:avLst/>
          </a:prstGeom>
          <a:solidFill>
            <a:schemeClr val="bg1">
              <a:lumMod val="95000"/>
            </a:schemeClr>
          </a:solidFill>
        </p:spPr>
        <p:txBody>
          <a:bodyPr wrap="square" rtlCol="0">
            <a:spAutoFit/>
          </a:bodyPr>
          <a:lstStyle/>
          <a:p>
            <a:pPr algn="l"/>
            <a:r>
              <a:rPr lang="en-US" b="1" dirty="0">
                <a:latin typeface="+mn-lt"/>
                <a:ea typeface="Open Sans Light" panose="020B0306030504020204" pitchFamily="34" charset="0"/>
                <a:cs typeface="Open Sans Light" panose="020B0306030504020204" pitchFamily="34" charset="0"/>
              </a:rPr>
              <a:t>Guest Group Types</a:t>
            </a:r>
          </a:p>
        </p:txBody>
      </p:sp>
      <p:sp>
        <p:nvSpPr>
          <p:cNvPr id="3" name="TextBox 2">
            <a:extLst>
              <a:ext uri="{FF2B5EF4-FFF2-40B4-BE49-F238E27FC236}">
                <a16:creationId xmlns:a16="http://schemas.microsoft.com/office/drawing/2014/main" id="{4CDF1C88-25FA-DE23-1100-36C555961122}"/>
              </a:ext>
            </a:extLst>
          </p:cNvPr>
          <p:cNvSpPr txBox="1"/>
          <p:nvPr/>
        </p:nvSpPr>
        <p:spPr>
          <a:xfrm>
            <a:off x="4052295" y="5868935"/>
            <a:ext cx="3377541" cy="389432"/>
          </a:xfrm>
          <a:prstGeom prst="rect">
            <a:avLst/>
          </a:prstGeom>
          <a:solidFill>
            <a:srgbClr val="C87404"/>
          </a:solidFill>
        </p:spPr>
        <p:txBody>
          <a:bodyPr wrap="square" rtlCol="0" anchor="ctr">
            <a:noAutofit/>
          </a:bodyPr>
          <a:lstStyle/>
          <a:p>
            <a:r>
              <a:rPr lang="en-US" sz="1800" b="1" dirty="0">
                <a:solidFill>
                  <a:schemeClr val="bg1"/>
                </a:solidFill>
                <a:latin typeface="+mn-lt"/>
                <a:ea typeface="Open Sans Light" panose="020B0306030504020204" pitchFamily="34" charset="0"/>
                <a:cs typeface="Open Sans Light" panose="020B0306030504020204" pitchFamily="34" charset="0"/>
              </a:rPr>
              <a:t>Average Length of Stay: </a:t>
            </a:r>
            <a:r>
              <a:rPr lang="en-US" b="1" dirty="0">
                <a:solidFill>
                  <a:schemeClr val="bg1"/>
                </a:solidFill>
                <a:latin typeface="+mn-lt"/>
                <a:ea typeface="Open Sans Light" panose="020B0306030504020204" pitchFamily="34" charset="0"/>
                <a:cs typeface="Open Sans Light" panose="020B0306030504020204" pitchFamily="34" charset="0"/>
              </a:rPr>
              <a:t>2.2 days</a:t>
            </a:r>
          </a:p>
        </p:txBody>
      </p:sp>
      <p:graphicFrame>
        <p:nvGraphicFramePr>
          <p:cNvPr id="10" name="Chart 9"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1FEB0C15-7BF6-77C6-D3E4-DE3BF0291DDC}"/>
              </a:ext>
            </a:extLst>
          </p:cNvPr>
          <p:cNvGraphicFramePr/>
          <p:nvPr>
            <p:custDataLst>
              <p:tags r:id="rId2"/>
            </p:custDataLst>
            <p:extLst>
              <p:ext uri="{D42A27DB-BD31-4B8C-83A1-F6EECF244321}">
                <p14:modId xmlns:p14="http://schemas.microsoft.com/office/powerpoint/2010/main" val="99880731"/>
              </p:ext>
            </p:extLst>
          </p:nvPr>
        </p:nvGraphicFramePr>
        <p:xfrm>
          <a:off x="1945871" y="2620211"/>
          <a:ext cx="7258050" cy="3248723"/>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a:extLst>
              <a:ext uri="{FF2B5EF4-FFF2-40B4-BE49-F238E27FC236}">
                <a16:creationId xmlns:a16="http://schemas.microsoft.com/office/drawing/2014/main" id="{3CC019FD-7FBB-3EF9-B8C6-20D145A6D2CC}"/>
              </a:ext>
            </a:extLst>
          </p:cNvPr>
          <p:cNvSpPr/>
          <p:nvPr/>
        </p:nvSpPr>
        <p:spPr>
          <a:xfrm>
            <a:off x="6546447" y="2620212"/>
            <a:ext cx="2914650" cy="1157318"/>
          </a:xfrm>
          <a:prstGeom prst="ellipse">
            <a:avLst/>
          </a:prstGeom>
          <a:noFill/>
          <a:ln>
            <a:solidFill>
              <a:srgbClr val="E28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07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EBC0C-FE09-4C9B-FCA8-48F12225EEFF}"/>
              </a:ext>
            </a:extLst>
          </p:cNvPr>
          <p:cNvSpPr>
            <a:spLocks noGrp="1"/>
          </p:cNvSpPr>
          <p:nvPr>
            <p:ph type="sldNum" sz="quarter" idx="15"/>
          </p:nvPr>
        </p:nvSpPr>
        <p:spPr/>
        <p:txBody>
          <a:bodyPr/>
          <a:lstStyle/>
          <a:p>
            <a:pPr>
              <a:defRPr/>
            </a:pPr>
            <a:fld id="{8AA4DBC8-4739-8E4E-8BD6-5C75040D97B1}" type="slidenum">
              <a:rPr lang="en-US" smtClean="0"/>
              <a:pPr>
                <a:defRPr/>
              </a:pPr>
              <a:t>17</a:t>
            </a:fld>
            <a:endParaRPr lang="en-US" dirty="0"/>
          </a:p>
        </p:txBody>
      </p:sp>
      <p:sp>
        <p:nvSpPr>
          <p:cNvPr id="2" name="Title 1" descr="Title - 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0E81FC91-23A5-B141-55F9-DDD0518D32DB}"/>
              </a:ext>
            </a:extLst>
          </p:cNvPr>
          <p:cNvSpPr>
            <a:spLocks noGrp="1"/>
          </p:cNvSpPr>
          <p:nvPr>
            <p:ph type="title"/>
            <p:custDataLst>
              <p:tags r:id="rId1"/>
            </p:custDataLst>
          </p:nvPr>
        </p:nvSpPr>
        <p:spPr>
          <a:xfrm>
            <a:off x="1043762" y="591343"/>
            <a:ext cx="9312511"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Thinking about the past 3 years (if you have been in operation for less than years, base your estimates on the past 1 or 2 years), what has been the estimated rate of growth for . . . ? </a:t>
            </a:r>
          </a:p>
        </p:txBody>
      </p:sp>
      <p:graphicFrame>
        <p:nvGraphicFramePr>
          <p:cNvPr id="9" name="Chart 8"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360E8C9A-BA77-F7BF-DBB9-B76534F81EA5}"/>
              </a:ext>
            </a:extLst>
          </p:cNvPr>
          <p:cNvGraphicFramePr/>
          <p:nvPr>
            <p:custDataLst>
              <p:tags r:id="rId2"/>
            </p:custDataLst>
            <p:extLst>
              <p:ext uri="{D42A27DB-BD31-4B8C-83A1-F6EECF244321}">
                <p14:modId xmlns:p14="http://schemas.microsoft.com/office/powerpoint/2010/main" val="3623929298"/>
              </p:ext>
            </p:extLst>
          </p:nvPr>
        </p:nvGraphicFramePr>
        <p:xfrm>
          <a:off x="2040175" y="2080393"/>
          <a:ext cx="7319683" cy="4398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319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919E7-E145-6E62-C75F-CAF1A403DDBD}"/>
              </a:ext>
            </a:extLst>
          </p:cNvPr>
          <p:cNvSpPr>
            <a:spLocks noGrp="1"/>
          </p:cNvSpPr>
          <p:nvPr>
            <p:ph type="sldNum" sz="quarter" idx="15"/>
          </p:nvPr>
        </p:nvSpPr>
        <p:spPr/>
        <p:txBody>
          <a:bodyPr/>
          <a:lstStyle/>
          <a:p>
            <a:pPr>
              <a:defRPr/>
            </a:pPr>
            <a:fld id="{8AA4DBC8-4739-8E4E-8BD6-5C75040D97B1}" type="slidenum">
              <a:rPr lang="en-US" smtClean="0"/>
              <a:pPr>
                <a:defRPr/>
              </a:pPr>
              <a:t>18</a:t>
            </a:fld>
            <a:endParaRPr lang="en-US" dirty="0"/>
          </a:p>
        </p:txBody>
      </p:sp>
      <p:sp>
        <p:nvSpPr>
          <p:cNvPr id="2" name="Title 1" descr="Title - 67831a1e-e3e2-4c00-b00d-d2810e0b0843 All things considered, what for you are the primary barriers to future growth? SELECT ALL THAT APPLY">
            <a:extLst>
              <a:ext uri="{FF2B5EF4-FFF2-40B4-BE49-F238E27FC236}">
                <a16:creationId xmlns:a16="http://schemas.microsoft.com/office/drawing/2014/main" id="{3D5C1E20-D87F-3A71-13A8-2F114D284C58}"/>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All things considered, what for you are the primary barriers to future growth? // What resources, if any, could you use to help you grow and expand?</a:t>
            </a:r>
          </a:p>
        </p:txBody>
      </p:sp>
      <p:graphicFrame>
        <p:nvGraphicFramePr>
          <p:cNvPr id="3" name="Chart 2" descr="8fcd8f31-ef59-47c4-b0d2-a0220a4314eb How many, if any, of each of the following structures are part of your property or properties?">
            <a:extLst>
              <a:ext uri="{FF2B5EF4-FFF2-40B4-BE49-F238E27FC236}">
                <a16:creationId xmlns:a16="http://schemas.microsoft.com/office/drawing/2014/main" id="{D42AF0D2-7ACA-7DE1-F447-15C93E474483}"/>
              </a:ext>
            </a:extLst>
          </p:cNvPr>
          <p:cNvGraphicFramePr/>
          <p:nvPr>
            <p:custDataLst>
              <p:tags r:id="rId2"/>
            </p:custDataLst>
            <p:extLst>
              <p:ext uri="{D42A27DB-BD31-4B8C-83A1-F6EECF244321}">
                <p14:modId xmlns:p14="http://schemas.microsoft.com/office/powerpoint/2010/main" val="942116812"/>
              </p:ext>
            </p:extLst>
          </p:nvPr>
        </p:nvGraphicFramePr>
        <p:xfrm>
          <a:off x="1709077" y="2547674"/>
          <a:ext cx="4260861" cy="4190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8fcd8f31-ef59-47c4-b0d2-a0220a4314eb How many, if any, of each of the following structures are part of your property or properties?">
            <a:extLst>
              <a:ext uri="{FF2B5EF4-FFF2-40B4-BE49-F238E27FC236}">
                <a16:creationId xmlns:a16="http://schemas.microsoft.com/office/drawing/2014/main" id="{0AC3DCEF-D432-D792-8977-DEF0C69F51B6}"/>
              </a:ext>
            </a:extLst>
          </p:cNvPr>
          <p:cNvGraphicFramePr/>
          <p:nvPr>
            <p:custDataLst>
              <p:tags r:id="rId3"/>
            </p:custDataLst>
            <p:extLst>
              <p:ext uri="{D42A27DB-BD31-4B8C-83A1-F6EECF244321}">
                <p14:modId xmlns:p14="http://schemas.microsoft.com/office/powerpoint/2010/main" val="2963646729"/>
              </p:ext>
            </p:extLst>
          </p:nvPr>
        </p:nvGraphicFramePr>
        <p:xfrm>
          <a:off x="5969938" y="2567707"/>
          <a:ext cx="4064071" cy="419031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005B71C-11C0-3F4C-42A8-881C0A41910F}"/>
              </a:ext>
            </a:extLst>
          </p:cNvPr>
          <p:cNvSpPr txBox="1"/>
          <p:nvPr/>
        </p:nvSpPr>
        <p:spPr>
          <a:xfrm>
            <a:off x="6096000" y="2102875"/>
            <a:ext cx="3245560"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Resources Needed</a:t>
            </a:r>
          </a:p>
        </p:txBody>
      </p:sp>
      <p:sp>
        <p:nvSpPr>
          <p:cNvPr id="10" name="TextBox 9">
            <a:extLst>
              <a:ext uri="{FF2B5EF4-FFF2-40B4-BE49-F238E27FC236}">
                <a16:creationId xmlns:a16="http://schemas.microsoft.com/office/drawing/2014/main" id="{16610448-474C-9C60-17D5-C09A25CDE50F}"/>
              </a:ext>
            </a:extLst>
          </p:cNvPr>
          <p:cNvSpPr txBox="1"/>
          <p:nvPr/>
        </p:nvSpPr>
        <p:spPr>
          <a:xfrm>
            <a:off x="2445397" y="2097146"/>
            <a:ext cx="330878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Growth</a:t>
            </a:r>
          </a:p>
        </p:txBody>
      </p:sp>
    </p:spTree>
    <p:extLst>
      <p:ext uri="{BB962C8B-B14F-4D97-AF65-F5344CB8AC3E}">
        <p14:creationId xmlns:p14="http://schemas.microsoft.com/office/powerpoint/2010/main" val="108635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6DB84-044B-1EBF-D15A-7904C62F26C8}"/>
              </a:ext>
            </a:extLst>
          </p:cNvPr>
          <p:cNvSpPr>
            <a:spLocks noGrp="1"/>
          </p:cNvSpPr>
          <p:nvPr>
            <p:ph type="sldNum" sz="quarter" idx="15"/>
          </p:nvPr>
        </p:nvSpPr>
        <p:spPr/>
        <p:txBody>
          <a:bodyPr/>
          <a:lstStyle/>
          <a:p>
            <a:pPr>
              <a:defRPr/>
            </a:pPr>
            <a:fld id="{8AA4DBC8-4739-8E4E-8BD6-5C75040D97B1}" type="slidenum">
              <a:rPr lang="en-US" smtClean="0"/>
              <a:pPr>
                <a:defRPr/>
              </a:pPr>
              <a:t>19</a:t>
            </a:fld>
            <a:endParaRPr lang="en-US" dirty="0"/>
          </a:p>
        </p:txBody>
      </p:sp>
      <p:sp>
        <p:nvSpPr>
          <p:cNvPr id="2" name="Title 1" descr="Title - a8dbd988-765c-4cbb-b820-32eaa28c4e52 What is the current configuration of bathrooms at your property or properties? Are they       ? SELECT ALL THAT APPLY">
            <a:extLst>
              <a:ext uri="{FF2B5EF4-FFF2-40B4-BE49-F238E27FC236}">
                <a16:creationId xmlns:a16="http://schemas.microsoft.com/office/drawing/2014/main" id="{3AB6796B-298E-555A-AAF0-AC2FC374D0B0}"/>
              </a:ext>
            </a:extLst>
          </p:cNvPr>
          <p:cNvSpPr>
            <a:spLocks noGrp="1"/>
          </p:cNvSpPr>
          <p:nvPr>
            <p:ph type="title"/>
            <p:custDataLst>
              <p:tags r:id="rId1"/>
            </p:custDataLst>
          </p:nvPr>
        </p:nvSpPr>
        <p:spPr>
          <a:xfrm>
            <a:off x="1043762" y="591343"/>
            <a:ext cx="9275895" cy="1119188"/>
          </a:xfrm>
        </p:spPr>
        <p:txBody>
          <a:bodyPr>
            <a:noAutofit/>
          </a:bodyPr>
          <a:lstStyle/>
          <a:p>
            <a:r>
              <a:rPr lang="en-US" sz="2800" b="1" i="1" dirty="0">
                <a:ea typeface="Open Sans Light" panose="020B0306030504020204" pitchFamily="34" charset="0"/>
                <a:cs typeface="Open Sans Light" panose="020B0306030504020204" pitchFamily="34" charset="0"/>
              </a:rPr>
              <a:t>What is the current configuration of bathrooms at your property or properties? // How much extra, if any, do you charge for private in-suite bathrooms? </a:t>
            </a:r>
          </a:p>
        </p:txBody>
      </p:sp>
      <p:graphicFrame>
        <p:nvGraphicFramePr>
          <p:cNvPr id="3" name="Chart 2" descr="8fcd8f31-ef59-47c4-b0d2-a0220a4314eb How many, if any, of each of the following structures are part of your property or properties?">
            <a:extLst>
              <a:ext uri="{FF2B5EF4-FFF2-40B4-BE49-F238E27FC236}">
                <a16:creationId xmlns:a16="http://schemas.microsoft.com/office/drawing/2014/main" id="{4F7F6F9C-5491-1994-8A9B-15214640C468}"/>
              </a:ext>
            </a:extLst>
          </p:cNvPr>
          <p:cNvGraphicFramePr/>
          <p:nvPr>
            <p:custDataLst>
              <p:tags r:id="rId2"/>
            </p:custDataLst>
            <p:extLst>
              <p:ext uri="{D42A27DB-BD31-4B8C-83A1-F6EECF244321}">
                <p14:modId xmlns:p14="http://schemas.microsoft.com/office/powerpoint/2010/main" val="4205179360"/>
              </p:ext>
            </p:extLst>
          </p:nvPr>
        </p:nvGraphicFramePr>
        <p:xfrm>
          <a:off x="3422721" y="2845263"/>
          <a:ext cx="6037433" cy="209255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350B2A2-8409-D0B0-1827-C08C2C70948A}"/>
              </a:ext>
            </a:extLst>
          </p:cNvPr>
          <p:cNvSpPr txBox="1"/>
          <p:nvPr/>
        </p:nvSpPr>
        <p:spPr>
          <a:xfrm>
            <a:off x="2893309" y="2204373"/>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Location of Bathroom</a:t>
            </a:r>
          </a:p>
        </p:txBody>
      </p:sp>
      <p:graphicFrame>
        <p:nvGraphicFramePr>
          <p:cNvPr id="5" name="Chart 4" descr="65dbb2e4-ed05-44f7-aef8-290692e3b0be And for the upcoming year, compared to last year, do you anticipate that your occupancy and ADR (Average Daily Rate) will">
            <a:extLst>
              <a:ext uri="{FF2B5EF4-FFF2-40B4-BE49-F238E27FC236}">
                <a16:creationId xmlns:a16="http://schemas.microsoft.com/office/drawing/2014/main" id="{42DE58AD-31FC-F736-8A92-59877CDCFAA6}"/>
              </a:ext>
            </a:extLst>
          </p:cNvPr>
          <p:cNvGraphicFramePr/>
          <p:nvPr>
            <p:custDataLst>
              <p:tags r:id="rId3"/>
            </p:custDataLst>
            <p:extLst>
              <p:ext uri="{D42A27DB-BD31-4B8C-83A1-F6EECF244321}">
                <p14:modId xmlns:p14="http://schemas.microsoft.com/office/powerpoint/2010/main" val="3501592673"/>
              </p:ext>
            </p:extLst>
          </p:nvPr>
        </p:nvGraphicFramePr>
        <p:xfrm>
          <a:off x="3141176" y="5442082"/>
          <a:ext cx="6318978" cy="1233207"/>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C73B4D9E-D05E-2602-78C1-7E08659F6474}"/>
              </a:ext>
            </a:extLst>
          </p:cNvPr>
          <p:cNvSpPr txBox="1"/>
          <p:nvPr/>
        </p:nvSpPr>
        <p:spPr>
          <a:xfrm>
            <a:off x="2893308" y="5005285"/>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In-suite Bathrooms</a:t>
            </a:r>
          </a:p>
        </p:txBody>
      </p:sp>
    </p:spTree>
    <p:extLst>
      <p:ext uri="{BB962C8B-B14F-4D97-AF65-F5344CB8AC3E}">
        <p14:creationId xmlns:p14="http://schemas.microsoft.com/office/powerpoint/2010/main" val="8336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6"/>
          <p:cNvSpPr txBox="1">
            <a:spLocks noGrp="1"/>
          </p:cNvSpPr>
          <p:nvPr>
            <p:ph type="sldNum" sz="quarter" idx="15"/>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2</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DC14BD86-A3D3-4F4B-8C24-95C6548EF83E}"/>
              </a:ext>
            </a:extLst>
          </p:cNvPr>
          <p:cNvSpPr>
            <a:spLocks noGrp="1"/>
          </p:cNvSpPr>
          <p:nvPr>
            <p:ph type="title"/>
          </p:nvPr>
        </p:nvSpPr>
        <p:spPr/>
        <p:txBody>
          <a:bodyPr/>
          <a:lstStyle/>
          <a:p>
            <a:r>
              <a:rPr lang="en-US" dirty="0"/>
              <a:t>Background &amp; Methodology</a:t>
            </a:r>
          </a:p>
        </p:txBody>
      </p:sp>
      <p:sp>
        <p:nvSpPr>
          <p:cNvPr id="600" name="Google Shape;600;p66"/>
          <p:cNvSpPr txBox="1"/>
          <p:nvPr/>
        </p:nvSpPr>
        <p:spPr>
          <a:xfrm>
            <a:off x="1043762" y="1641784"/>
            <a:ext cx="6026509" cy="4624873"/>
          </a:xfrm>
          <a:prstGeom prst="rect">
            <a:avLst/>
          </a:prstGeom>
          <a:noFill/>
          <a:ln>
            <a:noFill/>
          </a:ln>
        </p:spPr>
        <p:txBody>
          <a:bodyPr spcFirstLastPara="1" wrap="square" lIns="121900" tIns="121900" rIns="121900" bIns="121900" anchor="t" anchorCtr="0">
            <a:noAutofit/>
          </a:bodyPr>
          <a:lstStyle/>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Objectives:</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Identify the current state of glamping among glamping operators and prospects.</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Evaluate the level of potential growth and expansion across operators and suppliers.</a:t>
            </a:r>
          </a:p>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Method of data collection &amp; timing</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All surveys were completed online using the Glamping Americas contact list with n=473 (</a:t>
            </a:r>
            <a:r>
              <a:rPr lang="en-US" sz="2000" dirty="0" err="1">
                <a:latin typeface="+mn-lt"/>
                <a:ea typeface="Times New Roman" panose="02020603050405020304" pitchFamily="18" charset="0"/>
                <a:cs typeface="Calibri" panose="020F0502020204030204" pitchFamily="34" charset="0"/>
              </a:rPr>
              <a:t>MoE</a:t>
            </a:r>
            <a:r>
              <a:rPr lang="en-US" sz="2000" dirty="0">
                <a:latin typeface="+mn-lt"/>
                <a:ea typeface="Times New Roman" panose="02020603050405020304" pitchFamily="18" charset="0"/>
                <a:cs typeface="Calibri" panose="020F0502020204030204" pitchFamily="34" charset="0"/>
              </a:rPr>
              <a:t> +/-4.4%) surveys completed in July of 2024.</a:t>
            </a:r>
          </a:p>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Results are representative of the subset of respondents, and are intended to provide a snapshot of their views. </a:t>
            </a:r>
          </a:p>
        </p:txBody>
      </p:sp>
      <p:sp>
        <p:nvSpPr>
          <p:cNvPr id="3" name="TextBox 2">
            <a:extLst>
              <a:ext uri="{FF2B5EF4-FFF2-40B4-BE49-F238E27FC236}">
                <a16:creationId xmlns:a16="http://schemas.microsoft.com/office/drawing/2014/main" id="{BE49C283-B43C-1F8D-E01A-B74A3656407D}"/>
              </a:ext>
            </a:extLst>
          </p:cNvPr>
          <p:cNvSpPr txBox="1"/>
          <p:nvPr/>
        </p:nvSpPr>
        <p:spPr>
          <a:xfrm>
            <a:off x="7857641" y="2441986"/>
            <a:ext cx="3983064" cy="3416320"/>
          </a:xfrm>
          <a:prstGeom prst="rect">
            <a:avLst/>
          </a:prstGeom>
          <a:noFill/>
        </p:spPr>
        <p:txBody>
          <a:bodyPr wrap="square" rtlCol="0">
            <a:spAutoFit/>
          </a:bodyPr>
          <a:lstStyle/>
          <a:p>
            <a:pPr algn="l"/>
            <a:r>
              <a:rPr lang="en-US" sz="2400" i="1" dirty="0">
                <a:latin typeface="+mn-lt"/>
                <a:ea typeface="Open Sans Light" panose="020B0306030504020204" pitchFamily="34" charset="0"/>
                <a:cs typeface="Open Sans Light" panose="020B0306030504020204" pitchFamily="34" charset="0"/>
              </a:rPr>
              <a:t>“The biggest change I’ve seen in how camping has changed in the past 10 years is glamping. I am a hardcore tent camper, but I went glamping this year for the first time, and now I will include a glamping trip every year.” </a:t>
            </a:r>
            <a:br>
              <a:rPr lang="en-US" sz="2400" i="1" dirty="0">
                <a:latin typeface="+mn-lt"/>
                <a:ea typeface="Open Sans Light" panose="020B0306030504020204" pitchFamily="34" charset="0"/>
                <a:cs typeface="Open Sans Light" panose="020B0306030504020204" pitchFamily="34" charset="0"/>
              </a:rPr>
            </a:br>
            <a:r>
              <a:rPr lang="en-US" sz="2400" dirty="0">
                <a:latin typeface="+mn-lt"/>
                <a:ea typeface="Open Sans Light" panose="020B0306030504020204" pitchFamily="34" charset="0"/>
                <a:cs typeface="Open Sans Light" panose="020B0306030504020204" pitchFamily="34" charset="0"/>
              </a:rPr>
              <a:t>– Sharon W.</a:t>
            </a:r>
          </a:p>
        </p:txBody>
      </p:sp>
    </p:spTree>
    <p:extLst>
      <p:ext uri="{BB962C8B-B14F-4D97-AF65-F5344CB8AC3E}">
        <p14:creationId xmlns:p14="http://schemas.microsoft.com/office/powerpoint/2010/main" val="189810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02C45-DEE7-753B-4985-40C1A5E323B1}"/>
              </a:ext>
            </a:extLst>
          </p:cNvPr>
          <p:cNvSpPr>
            <a:spLocks noGrp="1"/>
          </p:cNvSpPr>
          <p:nvPr>
            <p:ph type="sldNum" sz="quarter" idx="15"/>
          </p:nvPr>
        </p:nvSpPr>
        <p:spPr/>
        <p:txBody>
          <a:bodyPr/>
          <a:lstStyle/>
          <a:p>
            <a:pPr>
              <a:defRPr/>
            </a:pPr>
            <a:fld id="{8AA4DBC8-4739-8E4E-8BD6-5C75040D97B1}" type="slidenum">
              <a:rPr lang="en-US" smtClean="0"/>
              <a:pPr>
                <a:defRPr/>
              </a:pPr>
              <a:t>20</a:t>
            </a:fld>
            <a:endParaRPr lang="en-US" dirty="0"/>
          </a:p>
        </p:txBody>
      </p:sp>
      <p:sp>
        <p:nvSpPr>
          <p:cNvPr id="2" name="Title 1" descr="Title - 01c66b01-8f99-46af-8dea-fcb8ed3e9fd4 Which of the following marketing channels, if any, are you using? Which do you plan to use in the coming months?">
            <a:extLst>
              <a:ext uri="{FF2B5EF4-FFF2-40B4-BE49-F238E27FC236}">
                <a16:creationId xmlns:a16="http://schemas.microsoft.com/office/drawing/2014/main" id="{73CFAB02-02FB-C718-01C9-0B557BA2414F}"/>
              </a:ext>
            </a:extLst>
          </p:cNvPr>
          <p:cNvSpPr>
            <a:spLocks noGrp="1"/>
          </p:cNvSpPr>
          <p:nvPr>
            <p:ph type="title"/>
            <p:custDataLst>
              <p:tags r:id="rId1"/>
            </p:custDataLst>
          </p:nvPr>
        </p:nvSpPr>
        <p:spPr>
          <a:xfrm>
            <a:off x="1043762" y="591343"/>
            <a:ext cx="8998309"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Which of the following marketing channels, if any, are you using? Which do you plan to use in the coming months? </a:t>
            </a:r>
          </a:p>
        </p:txBody>
      </p:sp>
      <p:graphicFrame>
        <p:nvGraphicFramePr>
          <p:cNvPr id="3" name="Chart 2"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C9E0AB50-C64E-7488-1D10-2A637AD7041D}"/>
              </a:ext>
            </a:extLst>
          </p:cNvPr>
          <p:cNvGraphicFramePr/>
          <p:nvPr>
            <p:custDataLst>
              <p:tags r:id="rId2"/>
            </p:custDataLst>
            <p:extLst>
              <p:ext uri="{D42A27DB-BD31-4B8C-83A1-F6EECF244321}">
                <p14:modId xmlns:p14="http://schemas.microsoft.com/office/powerpoint/2010/main" val="999317795"/>
              </p:ext>
            </p:extLst>
          </p:nvPr>
        </p:nvGraphicFramePr>
        <p:xfrm>
          <a:off x="1807824" y="2104876"/>
          <a:ext cx="7470183" cy="4556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92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4F9AA-44F7-3B6F-6E44-5AF51BC52EBB}"/>
              </a:ext>
            </a:extLst>
          </p:cNvPr>
          <p:cNvSpPr>
            <a:spLocks noGrp="1"/>
          </p:cNvSpPr>
          <p:nvPr>
            <p:ph type="sldNum" sz="quarter" idx="15"/>
          </p:nvPr>
        </p:nvSpPr>
        <p:spPr/>
        <p:txBody>
          <a:bodyPr/>
          <a:lstStyle/>
          <a:p>
            <a:pPr>
              <a:defRPr/>
            </a:pPr>
            <a:fld id="{8AA4DBC8-4739-8E4E-8BD6-5C75040D97B1}" type="slidenum">
              <a:rPr lang="en-US" smtClean="0"/>
              <a:pPr>
                <a:defRPr/>
              </a:pPr>
              <a:t>21</a:t>
            </a:fld>
            <a:endParaRPr lang="en-US" dirty="0"/>
          </a:p>
        </p:txBody>
      </p:sp>
      <p:sp>
        <p:nvSpPr>
          <p:cNvPr id="2" name="Title 1" descr="Title - 27c07e62-b576-4fcc-a8cb-5a5e5ccd4812 What current method do you use for booking and reservations?">
            <a:extLst>
              <a:ext uri="{FF2B5EF4-FFF2-40B4-BE49-F238E27FC236}">
                <a16:creationId xmlns:a16="http://schemas.microsoft.com/office/drawing/2014/main" id="{E21C8C9C-FF98-FF8D-56C8-662229FB9897}"/>
              </a:ext>
            </a:extLst>
          </p:cNvPr>
          <p:cNvSpPr>
            <a:spLocks noGrp="1"/>
          </p:cNvSpPr>
          <p:nvPr>
            <p:ph type="title"/>
            <p:custDataLst>
              <p:tags r:id="rId1"/>
            </p:custDataLst>
          </p:nvPr>
        </p:nvSpPr>
        <p:spPr>
          <a:xfrm>
            <a:off x="1043762" y="591343"/>
            <a:ext cx="9457770"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What current method do you use for booking and reservations? // Do you currently, or do you plan to list any of your accommodations on any of the peer-to-peer listings below?</a:t>
            </a:r>
          </a:p>
        </p:txBody>
      </p:sp>
      <p:graphicFrame>
        <p:nvGraphicFramePr>
          <p:cNvPr id="3" name="Chart 2" descr="03cf76cf-4153-4080-917b-aa76670f16a6 Overall, what has been your estimated annual gross revenue? by How many glamping locations do you have?">
            <a:extLst>
              <a:ext uri="{FF2B5EF4-FFF2-40B4-BE49-F238E27FC236}">
                <a16:creationId xmlns:a16="http://schemas.microsoft.com/office/drawing/2014/main" id="{16251A3A-6DE2-6F6F-203C-4760AA286C8F}"/>
              </a:ext>
            </a:extLst>
          </p:cNvPr>
          <p:cNvGraphicFramePr/>
          <p:nvPr>
            <p:custDataLst>
              <p:tags r:id="rId2"/>
            </p:custDataLst>
            <p:extLst>
              <p:ext uri="{D42A27DB-BD31-4B8C-83A1-F6EECF244321}">
                <p14:modId xmlns:p14="http://schemas.microsoft.com/office/powerpoint/2010/main" val="383880112"/>
              </p:ext>
            </p:extLst>
          </p:nvPr>
        </p:nvGraphicFramePr>
        <p:xfrm>
          <a:off x="2217875" y="3167308"/>
          <a:ext cx="3580227" cy="320743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A67188A-448E-D266-0820-160EA7FAE415}"/>
              </a:ext>
            </a:extLst>
          </p:cNvPr>
          <p:cNvSpPr txBox="1"/>
          <p:nvPr/>
        </p:nvSpPr>
        <p:spPr>
          <a:xfrm>
            <a:off x="6064541" y="2267140"/>
            <a:ext cx="3362513"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Peer-To-Peer Listings</a:t>
            </a:r>
          </a:p>
        </p:txBody>
      </p:sp>
      <p:sp>
        <p:nvSpPr>
          <p:cNvPr id="8" name="TextBox 7">
            <a:extLst>
              <a:ext uri="{FF2B5EF4-FFF2-40B4-BE49-F238E27FC236}">
                <a16:creationId xmlns:a16="http://schemas.microsoft.com/office/drawing/2014/main" id="{58F9D89D-3296-B854-A5CB-12DBB7ED6DB4}"/>
              </a:ext>
            </a:extLst>
          </p:cNvPr>
          <p:cNvSpPr txBox="1"/>
          <p:nvPr/>
        </p:nvSpPr>
        <p:spPr>
          <a:xfrm>
            <a:off x="2326733" y="2264152"/>
            <a:ext cx="3471369"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Booking Type Offered</a:t>
            </a:r>
          </a:p>
        </p:txBody>
      </p:sp>
      <p:graphicFrame>
        <p:nvGraphicFramePr>
          <p:cNvPr id="9" name="Chart 8" descr="8fcd8f31-ef59-47c4-b0d2-a0220a4314eb How many, if any, of each of the following structures are part of your property or properties?">
            <a:extLst>
              <a:ext uri="{FF2B5EF4-FFF2-40B4-BE49-F238E27FC236}">
                <a16:creationId xmlns:a16="http://schemas.microsoft.com/office/drawing/2014/main" id="{36CD88E5-7CEA-D3E2-809C-83193DDF6661}"/>
              </a:ext>
            </a:extLst>
          </p:cNvPr>
          <p:cNvGraphicFramePr/>
          <p:nvPr>
            <p:custDataLst>
              <p:tags r:id="rId3"/>
            </p:custDataLst>
            <p:extLst>
              <p:ext uri="{D42A27DB-BD31-4B8C-83A1-F6EECF244321}">
                <p14:modId xmlns:p14="http://schemas.microsoft.com/office/powerpoint/2010/main" val="2819111632"/>
              </p:ext>
            </p:extLst>
          </p:nvPr>
        </p:nvGraphicFramePr>
        <p:xfrm>
          <a:off x="5981775" y="3154942"/>
          <a:ext cx="3713870" cy="33117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84829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22</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dirty="0"/>
              <a:t>Prospective Operators</a:t>
            </a:r>
          </a:p>
        </p:txBody>
      </p:sp>
    </p:spTree>
    <p:extLst>
      <p:ext uri="{BB962C8B-B14F-4D97-AF65-F5344CB8AC3E}">
        <p14:creationId xmlns:p14="http://schemas.microsoft.com/office/powerpoint/2010/main" val="22366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B877F7-2AB0-DEE9-C9AF-20EC912E900F}"/>
              </a:ext>
            </a:extLst>
          </p:cNvPr>
          <p:cNvSpPr>
            <a:spLocks noGrp="1"/>
          </p:cNvSpPr>
          <p:nvPr>
            <p:ph type="sldNum" sz="quarter" idx="15"/>
          </p:nvPr>
        </p:nvSpPr>
        <p:spPr/>
        <p:txBody>
          <a:bodyPr/>
          <a:lstStyle/>
          <a:p>
            <a:pPr>
              <a:defRPr/>
            </a:pPr>
            <a:fld id="{8AA4DBC8-4739-8E4E-8BD6-5C75040D97B1}" type="slidenum">
              <a:rPr lang="en-US" smtClean="0"/>
              <a:pPr>
                <a:defRPr/>
              </a:pPr>
              <a:t>23</a:t>
            </a:fld>
            <a:endParaRPr lang="en-US" dirty="0"/>
          </a:p>
        </p:txBody>
      </p:sp>
      <p:sp>
        <p:nvSpPr>
          <p:cNvPr id="2" name="Title 1" descr="Title - 46cfd324-fa6c-46c0-89c9-8e69c0f75d15 What type of property or properties are you considering? SELECT ALL THAT APPLY">
            <a:extLst>
              <a:ext uri="{FF2B5EF4-FFF2-40B4-BE49-F238E27FC236}">
                <a16:creationId xmlns:a16="http://schemas.microsoft.com/office/drawing/2014/main" id="{E222A615-EB0F-AD6B-919E-3FEC0DF11A0D}"/>
              </a:ext>
            </a:extLst>
          </p:cNvPr>
          <p:cNvSpPr>
            <a:spLocks noGrp="1"/>
          </p:cNvSpPr>
          <p:nvPr>
            <p:ph type="title"/>
            <p:custDataLst>
              <p:tags r:id="rId1"/>
            </p:custDataLst>
          </p:nvPr>
        </p:nvSpPr>
        <p:spPr/>
        <p:txBody>
          <a:bodyPr/>
          <a:lstStyle/>
          <a:p>
            <a:pPr algn="l"/>
            <a:r>
              <a:rPr lang="en-US" sz="3600" b="1" i="1" dirty="0">
                <a:ea typeface="Open Sans Light" panose="020B0306030504020204" pitchFamily="34" charset="0"/>
                <a:cs typeface="Open Sans Light" panose="020B0306030504020204" pitchFamily="34" charset="0"/>
              </a:rPr>
              <a:t>What type of property or properties are you considering? </a:t>
            </a:r>
          </a:p>
        </p:txBody>
      </p:sp>
      <p:sp>
        <p:nvSpPr>
          <p:cNvPr id="7" name="TextBox 6">
            <a:extLst>
              <a:ext uri="{FF2B5EF4-FFF2-40B4-BE49-F238E27FC236}">
                <a16:creationId xmlns:a16="http://schemas.microsoft.com/office/drawing/2014/main" id="{D7826527-4D69-79E1-B5FC-3BEDDB925F33}"/>
              </a:ext>
            </a:extLst>
          </p:cNvPr>
          <p:cNvSpPr txBox="1"/>
          <p:nvPr/>
        </p:nvSpPr>
        <p:spPr>
          <a:xfrm>
            <a:off x="2898430" y="5900232"/>
            <a:ext cx="6955913" cy="584775"/>
          </a:xfrm>
          <a:prstGeom prst="rect">
            <a:avLst/>
          </a:prstGeom>
          <a:solidFill>
            <a:srgbClr val="E28413"/>
          </a:solidFill>
        </p:spPr>
        <p:txBody>
          <a:bodyPr wrap="square" rtlCol="0">
            <a:spAutoFit/>
          </a:bodyPr>
          <a:lstStyle/>
          <a:p>
            <a:pPr algn="l"/>
            <a:r>
              <a:rPr lang="en-US" sz="1600" b="1" dirty="0">
                <a:solidFill>
                  <a:schemeClr val="bg1"/>
                </a:solidFill>
                <a:latin typeface="+mn-lt"/>
                <a:ea typeface="Open Sans Light" panose="020B0306030504020204" pitchFamily="34" charset="0"/>
                <a:cs typeface="Open Sans Light" panose="020B0306030504020204" pitchFamily="34" charset="0"/>
              </a:rPr>
              <a:t>70% of prospective owners are planning to operate their businesses all year, compared to 56% of current operators.</a:t>
            </a:r>
          </a:p>
        </p:txBody>
      </p:sp>
      <p:graphicFrame>
        <p:nvGraphicFramePr>
          <p:cNvPr id="6" name="Chart 5" descr="630ec2f0-0a12-434e-844e-75116ba252d6 What type of property or properties do you currently own or operate? SELECT ALL THAT APPLY">
            <a:extLst>
              <a:ext uri="{FF2B5EF4-FFF2-40B4-BE49-F238E27FC236}">
                <a16:creationId xmlns:a16="http://schemas.microsoft.com/office/drawing/2014/main" id="{574EF21D-F373-723D-6AE5-5DAB2BE37254}"/>
              </a:ext>
            </a:extLst>
          </p:cNvPr>
          <p:cNvGraphicFramePr/>
          <p:nvPr>
            <p:custDataLst>
              <p:tags r:id="rId2"/>
            </p:custDataLst>
            <p:extLst>
              <p:ext uri="{D42A27DB-BD31-4B8C-83A1-F6EECF244321}">
                <p14:modId xmlns:p14="http://schemas.microsoft.com/office/powerpoint/2010/main" val="1197817738"/>
              </p:ext>
            </p:extLst>
          </p:nvPr>
        </p:nvGraphicFramePr>
        <p:xfrm>
          <a:off x="2928351" y="2394140"/>
          <a:ext cx="3239252" cy="3385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descr="630ec2f0-0a12-434e-844e-75116ba252d6 What type of property or properties do you currently own or operate? SELECT ALL THAT APPLY">
            <a:extLst>
              <a:ext uri="{FF2B5EF4-FFF2-40B4-BE49-F238E27FC236}">
                <a16:creationId xmlns:a16="http://schemas.microsoft.com/office/drawing/2014/main" id="{31A297D6-2D42-6327-B5FE-DF466A898F6B}"/>
              </a:ext>
            </a:extLst>
          </p:cNvPr>
          <p:cNvGraphicFramePr/>
          <p:nvPr>
            <p:custDataLst>
              <p:tags r:id="rId3"/>
            </p:custDataLst>
            <p:extLst>
              <p:ext uri="{D42A27DB-BD31-4B8C-83A1-F6EECF244321}">
                <p14:modId xmlns:p14="http://schemas.microsoft.com/office/powerpoint/2010/main" val="1481336847"/>
              </p:ext>
            </p:extLst>
          </p:nvPr>
        </p:nvGraphicFramePr>
        <p:xfrm>
          <a:off x="6726453" y="2382866"/>
          <a:ext cx="2859276" cy="3385381"/>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2B537A13-2B2C-C49A-9CD6-366A3B44320D}"/>
              </a:ext>
            </a:extLst>
          </p:cNvPr>
          <p:cNvSpPr txBox="1"/>
          <p:nvPr/>
        </p:nvSpPr>
        <p:spPr>
          <a:xfrm>
            <a:off x="2928352" y="2013534"/>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Stand-Alone vs. Add-On</a:t>
            </a:r>
            <a:endParaRPr lang="en-US" dirty="0">
              <a:latin typeface="+mn-lt"/>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40F56A5C-042B-7E48-67FF-039FAE54B579}"/>
              </a:ext>
            </a:extLst>
          </p:cNvPr>
          <p:cNvSpPr txBox="1"/>
          <p:nvPr/>
        </p:nvSpPr>
        <p:spPr>
          <a:xfrm>
            <a:off x="6483941" y="2013534"/>
            <a:ext cx="334430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On vs. Off Grid</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9623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47F49F-4CAD-5CD9-9EBA-7E269AF59D8C}"/>
              </a:ext>
            </a:extLst>
          </p:cNvPr>
          <p:cNvSpPr>
            <a:spLocks noGrp="1"/>
          </p:cNvSpPr>
          <p:nvPr>
            <p:ph type="sldNum" sz="quarter" idx="15"/>
          </p:nvPr>
        </p:nvSpPr>
        <p:spPr/>
        <p:txBody>
          <a:bodyPr/>
          <a:lstStyle/>
          <a:p>
            <a:pPr>
              <a:defRPr/>
            </a:pPr>
            <a:fld id="{8AA4DBC8-4739-8E4E-8BD6-5C75040D97B1}" type="slidenum">
              <a:rPr lang="en-US" smtClean="0"/>
              <a:pPr>
                <a:defRPr/>
              </a:pPr>
              <a:t>24</a:t>
            </a:fld>
            <a:endParaRPr lang="en-US" dirty="0"/>
          </a:p>
        </p:txBody>
      </p:sp>
      <p:sp>
        <p:nvSpPr>
          <p:cNvPr id="2" name="Title 1" descr="Title - 9621c26a-9d1d-4836-9618-830123e4086d At what stage are you in the planning process for your glamping operation?">
            <a:extLst>
              <a:ext uri="{FF2B5EF4-FFF2-40B4-BE49-F238E27FC236}">
                <a16:creationId xmlns:a16="http://schemas.microsoft.com/office/drawing/2014/main" id="{C79B60F4-4DCA-B5C6-12E3-0118BAA4ED56}"/>
              </a:ext>
            </a:extLst>
          </p:cNvPr>
          <p:cNvSpPr>
            <a:spLocks noGrp="1"/>
          </p:cNvSpPr>
          <p:nvPr>
            <p:ph type="title"/>
            <p:custDataLst>
              <p:tags r:id="rId1"/>
            </p:custDataLst>
          </p:nvPr>
        </p:nvSpPr>
        <p:spPr>
          <a:xfrm>
            <a:off x="1043762" y="591343"/>
            <a:ext cx="8867681" cy="1119188"/>
          </a:xfrm>
        </p:spPr>
        <p:txBody>
          <a:bodyPr/>
          <a:lstStyle/>
          <a:p>
            <a:pPr algn="l"/>
            <a:r>
              <a:rPr lang="en-US" sz="3600" b="1" i="1" dirty="0">
                <a:ea typeface="Open Sans Light" panose="020B0306030504020204" pitchFamily="34" charset="0"/>
                <a:cs typeface="Open Sans Light" panose="020B0306030504020204" pitchFamily="34" charset="0"/>
              </a:rPr>
              <a:t>At what stage are you in the planning process for your glamping operation? </a:t>
            </a:r>
          </a:p>
        </p:txBody>
      </p:sp>
      <p:graphicFrame>
        <p:nvGraphicFramePr>
          <p:cNvPr id="5" name="Chart 4" descr="9621c26a-9d1d-4836-9618-830123e4086d At what stage are you in the planning process for your glamping operation?">
            <a:extLst>
              <a:ext uri="{FF2B5EF4-FFF2-40B4-BE49-F238E27FC236}">
                <a16:creationId xmlns:a16="http://schemas.microsoft.com/office/drawing/2014/main" id="{50A7EABC-A978-3794-3F30-04DBD3FA8153}"/>
              </a:ext>
            </a:extLst>
          </p:cNvPr>
          <p:cNvGraphicFramePr/>
          <p:nvPr>
            <p:custDataLst>
              <p:tags r:id="rId2"/>
            </p:custDataLst>
            <p:extLst>
              <p:ext uri="{D42A27DB-BD31-4B8C-83A1-F6EECF244321}">
                <p14:modId xmlns:p14="http://schemas.microsoft.com/office/powerpoint/2010/main" val="3197814952"/>
              </p:ext>
            </p:extLst>
          </p:nvPr>
        </p:nvGraphicFramePr>
        <p:xfrm>
          <a:off x="2137717" y="2135034"/>
          <a:ext cx="6679769"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781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5346E4-45E5-BC49-B5E0-4613F3CCE1DF}"/>
              </a:ext>
            </a:extLst>
          </p:cNvPr>
          <p:cNvSpPr>
            <a:spLocks noGrp="1"/>
          </p:cNvSpPr>
          <p:nvPr>
            <p:ph type="sldNum" sz="quarter" idx="15"/>
          </p:nvPr>
        </p:nvSpPr>
        <p:spPr/>
        <p:txBody>
          <a:bodyPr/>
          <a:lstStyle/>
          <a:p>
            <a:pPr>
              <a:defRPr/>
            </a:pPr>
            <a:fld id="{8AA4DBC8-4739-8E4E-8BD6-5C75040D97B1}" type="slidenum">
              <a:rPr lang="en-US" smtClean="0"/>
              <a:pPr>
                <a:defRPr/>
              </a:pPr>
              <a:t>25</a:t>
            </a:fld>
            <a:endParaRPr lang="en-US" dirty="0"/>
          </a:p>
        </p:txBody>
      </p:sp>
      <p:sp>
        <p:nvSpPr>
          <p:cNvPr id="2" name="Title 1" descr="Title - e5e5e81d-4391-4068-9baf-6b18017a4433 How many, if any, of each of the following structures are you planning to include?(If you don't know yet or are uncertain, please leave the space blank)">
            <a:extLst>
              <a:ext uri="{FF2B5EF4-FFF2-40B4-BE49-F238E27FC236}">
                <a16:creationId xmlns:a16="http://schemas.microsoft.com/office/drawing/2014/main" id="{FF6412B1-878D-D544-9D4A-B6B10D985F38}"/>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How many, if any, of each of the following structures are you planning to include?</a:t>
            </a:r>
          </a:p>
        </p:txBody>
      </p:sp>
      <p:graphicFrame>
        <p:nvGraphicFramePr>
          <p:cNvPr id="6" name="Chart 5" descr="8fcd8f31-ef59-47c4-b0d2-a0220a4314eb How many, if any, of each of the following structures are part of your property or properties?">
            <a:extLst>
              <a:ext uri="{FF2B5EF4-FFF2-40B4-BE49-F238E27FC236}">
                <a16:creationId xmlns:a16="http://schemas.microsoft.com/office/drawing/2014/main" id="{406476BB-3B00-3CFF-5057-FAC42A3D90AC}"/>
              </a:ext>
            </a:extLst>
          </p:cNvPr>
          <p:cNvGraphicFramePr/>
          <p:nvPr>
            <p:custDataLst>
              <p:tags r:id="rId2"/>
            </p:custDataLst>
            <p:extLst>
              <p:ext uri="{D42A27DB-BD31-4B8C-83A1-F6EECF244321}">
                <p14:modId xmlns:p14="http://schemas.microsoft.com/office/powerpoint/2010/main" val="1454049439"/>
              </p:ext>
            </p:extLst>
          </p:nvPr>
        </p:nvGraphicFramePr>
        <p:xfrm>
          <a:off x="2684742" y="2433211"/>
          <a:ext cx="6822516" cy="383344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765A72D-D2B1-0A20-E697-B190BC213580}"/>
              </a:ext>
            </a:extLst>
          </p:cNvPr>
          <p:cNvSpPr txBox="1"/>
          <p:nvPr/>
        </p:nvSpPr>
        <p:spPr>
          <a:xfrm>
            <a:off x="2650723" y="2063879"/>
            <a:ext cx="6822516"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Number of Structures</a:t>
            </a:r>
          </a:p>
        </p:txBody>
      </p:sp>
      <p:sp>
        <p:nvSpPr>
          <p:cNvPr id="8" name="TextBox 7">
            <a:extLst>
              <a:ext uri="{FF2B5EF4-FFF2-40B4-BE49-F238E27FC236}">
                <a16:creationId xmlns:a16="http://schemas.microsoft.com/office/drawing/2014/main" id="{A74EE198-2CB9-E5BB-FF0C-AEB369578200}"/>
              </a:ext>
            </a:extLst>
          </p:cNvPr>
          <p:cNvSpPr txBox="1"/>
          <p:nvPr/>
        </p:nvSpPr>
        <p:spPr>
          <a:xfrm>
            <a:off x="2684741" y="6211237"/>
            <a:ext cx="6822516" cy="369332"/>
          </a:xfrm>
          <a:prstGeom prst="rect">
            <a:avLst/>
          </a:prstGeom>
          <a:solidFill>
            <a:srgbClr val="C87404"/>
          </a:solidFill>
        </p:spPr>
        <p:txBody>
          <a:bodyPr wrap="square" rtlCol="0">
            <a:spAutoFit/>
          </a:bodyPr>
          <a:lstStyle/>
          <a:p>
            <a:pPr algn="ctr"/>
            <a:r>
              <a:rPr lang="en-US" sz="1800" b="1" dirty="0">
                <a:solidFill>
                  <a:schemeClr val="bg1"/>
                </a:solidFill>
                <a:latin typeface="+mn-lt"/>
                <a:ea typeface="Open Sans Light" panose="020B0306030504020204" pitchFamily="34" charset="0"/>
                <a:cs typeface="Open Sans Light" panose="020B0306030504020204" pitchFamily="34" charset="0"/>
              </a:rPr>
              <a:t>Median Number of Planned Structures: 27</a:t>
            </a:r>
          </a:p>
        </p:txBody>
      </p:sp>
    </p:spTree>
    <p:extLst>
      <p:ext uri="{BB962C8B-B14F-4D97-AF65-F5344CB8AC3E}">
        <p14:creationId xmlns:p14="http://schemas.microsoft.com/office/powerpoint/2010/main" val="409255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D3A50A-3CB0-7DB9-7714-84F676E917E4}"/>
              </a:ext>
            </a:extLst>
          </p:cNvPr>
          <p:cNvSpPr>
            <a:spLocks noGrp="1"/>
          </p:cNvSpPr>
          <p:nvPr>
            <p:ph type="sldNum" sz="quarter" idx="15"/>
          </p:nvPr>
        </p:nvSpPr>
        <p:spPr/>
        <p:txBody>
          <a:bodyPr/>
          <a:lstStyle/>
          <a:p>
            <a:pPr>
              <a:defRPr/>
            </a:pPr>
            <a:fld id="{8AA4DBC8-4739-8E4E-8BD6-5C75040D97B1}" type="slidenum">
              <a:rPr lang="en-US" smtClean="0"/>
              <a:pPr>
                <a:defRPr/>
              </a:pPr>
              <a:t>26</a:t>
            </a:fld>
            <a:endParaRPr lang="en-US" dirty="0"/>
          </a:p>
        </p:txBody>
      </p:sp>
      <p:sp>
        <p:nvSpPr>
          <p:cNvPr id="2" name="Title 1" descr="Title - d60a94fc-e1fd-4d7f-ab2c-7b6d8a8b46c2 What type of ownership/ownership structure will you have?">
            <a:extLst>
              <a:ext uri="{FF2B5EF4-FFF2-40B4-BE49-F238E27FC236}">
                <a16:creationId xmlns:a16="http://schemas.microsoft.com/office/drawing/2014/main" id="{8970D934-131D-1007-1C2F-21E301279F39}"/>
              </a:ext>
            </a:extLst>
          </p:cNvPr>
          <p:cNvSpPr>
            <a:spLocks noGrp="1"/>
          </p:cNvSpPr>
          <p:nvPr>
            <p:ph type="title"/>
            <p:custDataLst>
              <p:tags r:id="rId1"/>
            </p:custDataLst>
          </p:nvPr>
        </p:nvSpPr>
        <p:spPr>
          <a:xfrm>
            <a:off x="1043762" y="591343"/>
            <a:ext cx="8932995" cy="1119188"/>
          </a:xfrm>
        </p:spPr>
        <p:txBody>
          <a:bodyPr/>
          <a:lstStyle/>
          <a:p>
            <a:pPr algn="l"/>
            <a:r>
              <a:rPr lang="en-US" sz="3600" b="1" i="1" dirty="0">
                <a:ea typeface="Open Sans Light" panose="020B0306030504020204" pitchFamily="34" charset="0"/>
                <a:cs typeface="Open Sans Light" panose="020B0306030504020204" pitchFamily="34" charset="0"/>
              </a:rPr>
              <a:t>What type of ownership/ownership structure will you have? </a:t>
            </a:r>
          </a:p>
        </p:txBody>
      </p:sp>
      <p:graphicFrame>
        <p:nvGraphicFramePr>
          <p:cNvPr id="5" name="Chart 4" descr="d60a94fc-e1fd-4d7f-ab2c-7b6d8a8b46c2 What type of ownership/ownership structure will you have?">
            <a:extLst>
              <a:ext uri="{FF2B5EF4-FFF2-40B4-BE49-F238E27FC236}">
                <a16:creationId xmlns:a16="http://schemas.microsoft.com/office/drawing/2014/main" id="{46D04848-87D9-945B-6A82-886ADBA7F60B}"/>
              </a:ext>
            </a:extLst>
          </p:cNvPr>
          <p:cNvGraphicFramePr/>
          <p:nvPr>
            <p:custDataLst>
              <p:tags r:id="rId2"/>
            </p:custDataLst>
            <p:extLst>
              <p:ext uri="{D42A27DB-BD31-4B8C-83A1-F6EECF244321}">
                <p14:modId xmlns:p14="http://schemas.microsoft.com/office/powerpoint/2010/main" val="203118827"/>
              </p:ext>
            </p:extLst>
          </p:nvPr>
        </p:nvGraphicFramePr>
        <p:xfrm>
          <a:off x="2416028" y="2319337"/>
          <a:ext cx="667847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69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FD506D-FC60-6D41-3FC5-7F422C6E1870}"/>
              </a:ext>
            </a:extLst>
          </p:cNvPr>
          <p:cNvSpPr>
            <a:spLocks noGrp="1"/>
          </p:cNvSpPr>
          <p:nvPr>
            <p:ph type="sldNum" sz="quarter" idx="15"/>
          </p:nvPr>
        </p:nvSpPr>
        <p:spPr/>
        <p:txBody>
          <a:bodyPr/>
          <a:lstStyle/>
          <a:p>
            <a:pPr>
              <a:defRPr/>
            </a:pPr>
            <a:fld id="{8AA4DBC8-4739-8E4E-8BD6-5C75040D97B1}" type="slidenum">
              <a:rPr lang="en-US" smtClean="0"/>
              <a:pPr>
                <a:defRPr/>
              </a:pPr>
              <a:t>27</a:t>
            </a:fld>
            <a:endParaRPr lang="en-US" dirty="0"/>
          </a:p>
        </p:txBody>
      </p:sp>
      <p:sp>
        <p:nvSpPr>
          <p:cNvPr id="2" name="Title 1" descr="Title - 2e1b822f-7e23-4ba3-b94e-7839f1bf5006 Are any of your planned or existing properties near major destinations and if so, which ones? SELECT ALL THAT APPLY">
            <a:extLst>
              <a:ext uri="{FF2B5EF4-FFF2-40B4-BE49-F238E27FC236}">
                <a16:creationId xmlns:a16="http://schemas.microsoft.com/office/drawing/2014/main" id="{65B757A1-85F8-3ED9-0DB5-C76E39B35594}"/>
              </a:ext>
            </a:extLst>
          </p:cNvPr>
          <p:cNvSpPr>
            <a:spLocks noGrp="1"/>
          </p:cNvSpPr>
          <p:nvPr>
            <p:ph type="title"/>
            <p:custDataLst>
              <p:tags r:id="rId1"/>
            </p:custDataLst>
          </p:nvPr>
        </p:nvSpPr>
        <p:spPr>
          <a:xfrm>
            <a:off x="1043762" y="591343"/>
            <a:ext cx="8835024" cy="1119188"/>
          </a:xfrm>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Are any of your planned or existing properties near major destinations and if so, which ones? </a:t>
            </a:r>
          </a:p>
        </p:txBody>
      </p:sp>
      <p:graphicFrame>
        <p:nvGraphicFramePr>
          <p:cNvPr id="5" name="Chart 4" descr="2e1b822f-7e23-4ba3-b94e-7839f1bf5006 Are any of your planned or existing properties near major destinations and if so, which ones? SELECT ALL THAT APPLY">
            <a:extLst>
              <a:ext uri="{FF2B5EF4-FFF2-40B4-BE49-F238E27FC236}">
                <a16:creationId xmlns:a16="http://schemas.microsoft.com/office/drawing/2014/main" id="{24F1A6CD-2918-5CE7-9A14-9322BB42BDC6}"/>
              </a:ext>
            </a:extLst>
          </p:cNvPr>
          <p:cNvGraphicFramePr/>
          <p:nvPr>
            <p:custDataLst>
              <p:tags r:id="rId2"/>
            </p:custDataLst>
            <p:extLst>
              <p:ext uri="{D42A27DB-BD31-4B8C-83A1-F6EECF244321}">
                <p14:modId xmlns:p14="http://schemas.microsoft.com/office/powerpoint/2010/main" val="2832585362"/>
              </p:ext>
            </p:extLst>
          </p:nvPr>
        </p:nvGraphicFramePr>
        <p:xfrm>
          <a:off x="185737" y="2261394"/>
          <a:ext cx="1065432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96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5D0C61-6A0E-558C-6D73-835A1D32378C}"/>
              </a:ext>
            </a:extLst>
          </p:cNvPr>
          <p:cNvSpPr>
            <a:spLocks noGrp="1"/>
          </p:cNvSpPr>
          <p:nvPr>
            <p:ph type="sldNum" sz="quarter" idx="15"/>
          </p:nvPr>
        </p:nvSpPr>
        <p:spPr/>
        <p:txBody>
          <a:bodyPr/>
          <a:lstStyle/>
          <a:p>
            <a:pPr>
              <a:defRPr/>
            </a:pPr>
            <a:fld id="{8AA4DBC8-4739-8E4E-8BD6-5C75040D97B1}" type="slidenum">
              <a:rPr lang="en-US" smtClean="0"/>
              <a:pPr>
                <a:defRPr/>
              </a:pPr>
              <a:t>28</a:t>
            </a:fld>
            <a:endParaRPr lang="en-US" dirty="0"/>
          </a:p>
        </p:txBody>
      </p:sp>
      <p:sp>
        <p:nvSpPr>
          <p:cNvPr id="2" name="Title 1" descr="Title - 1444bff1-50d0-4de4-9cb5-bae123ab0137 Properties &amp; Structures Planned">
            <a:extLst>
              <a:ext uri="{FF2B5EF4-FFF2-40B4-BE49-F238E27FC236}">
                <a16:creationId xmlns:a16="http://schemas.microsoft.com/office/drawing/2014/main" id="{D6551F85-1180-89CA-8373-3958D9E44A40}"/>
              </a:ext>
            </a:extLst>
          </p:cNvPr>
          <p:cNvSpPr>
            <a:spLocks noGrp="1"/>
          </p:cNvSpPr>
          <p:nvPr>
            <p:ph type="title"/>
            <p:custDataLst>
              <p:tags r:id="rId1"/>
            </p:custDataLst>
          </p:nvPr>
        </p:nvSpPr>
        <p:spPr>
          <a:xfrm>
            <a:off x="1043762" y="591343"/>
            <a:ext cx="9030967" cy="1119188"/>
          </a:xfrm>
        </p:spPr>
        <p:txBody>
          <a:bodyPr>
            <a:normAutofit fontScale="90000"/>
          </a:bodyPr>
          <a:lstStyle/>
          <a:p>
            <a:r>
              <a:rPr lang="en-US" b="1" i="1" dirty="0"/>
              <a:t>How many locations are planning to have for glamping? //Looking ahead, how many of each of the following do you plan to add?</a:t>
            </a:r>
          </a:p>
        </p:txBody>
      </p:sp>
      <p:graphicFrame>
        <p:nvGraphicFramePr>
          <p:cNvPr id="6" name="Chart 5" descr="788d7465-3091-4d6b-a1b9-6f721fd1d26f How many glamping locations do you have?">
            <a:extLst>
              <a:ext uri="{FF2B5EF4-FFF2-40B4-BE49-F238E27FC236}">
                <a16:creationId xmlns:a16="http://schemas.microsoft.com/office/drawing/2014/main" id="{57A5D752-DD84-E2DE-C644-6A8CC7382EAB}"/>
              </a:ext>
            </a:extLst>
          </p:cNvPr>
          <p:cNvGraphicFramePr/>
          <p:nvPr>
            <p:custDataLst>
              <p:tags r:id="rId2"/>
            </p:custDataLst>
            <p:extLst>
              <p:ext uri="{D42A27DB-BD31-4B8C-83A1-F6EECF244321}">
                <p14:modId xmlns:p14="http://schemas.microsoft.com/office/powerpoint/2010/main" val="3192702496"/>
              </p:ext>
            </p:extLst>
          </p:nvPr>
        </p:nvGraphicFramePr>
        <p:xfrm>
          <a:off x="2457924" y="2741613"/>
          <a:ext cx="2961808" cy="3790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descr="a3493d51-39f8-423b-a973-71e2f89172fa What is your current level of staffing?">
            <a:extLst>
              <a:ext uri="{FF2B5EF4-FFF2-40B4-BE49-F238E27FC236}">
                <a16:creationId xmlns:a16="http://schemas.microsoft.com/office/drawing/2014/main" id="{F2E9D025-81E1-CCD5-5F2D-9B341AD80AD4}"/>
              </a:ext>
            </a:extLst>
          </p:cNvPr>
          <p:cNvGraphicFramePr/>
          <p:nvPr>
            <p:custDataLst>
              <p:tags r:id="rId3"/>
            </p:custDataLst>
            <p:extLst>
              <p:ext uri="{D42A27DB-BD31-4B8C-83A1-F6EECF244321}">
                <p14:modId xmlns:p14="http://schemas.microsoft.com/office/powerpoint/2010/main" val="2036141803"/>
              </p:ext>
            </p:extLst>
          </p:nvPr>
        </p:nvGraphicFramePr>
        <p:xfrm>
          <a:off x="5814552" y="3363119"/>
          <a:ext cx="3852444" cy="3534569"/>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445D6CC7-2401-88CD-7FCD-10058AFB223F}"/>
              </a:ext>
            </a:extLst>
          </p:cNvPr>
          <p:cNvSpPr txBox="1"/>
          <p:nvPr/>
        </p:nvSpPr>
        <p:spPr>
          <a:xfrm>
            <a:off x="2559641" y="2339392"/>
            <a:ext cx="302631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Number of Locations</a:t>
            </a:r>
            <a:endParaRPr lang="en-US" dirty="0">
              <a:latin typeface="+mn-l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E6204CCE-8F68-13F8-29AB-B8C62BF64224}"/>
              </a:ext>
            </a:extLst>
          </p:cNvPr>
          <p:cNvSpPr txBox="1"/>
          <p:nvPr/>
        </p:nvSpPr>
        <p:spPr>
          <a:xfrm>
            <a:off x="5885990" y="2339392"/>
            <a:ext cx="3573542"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Rate of Growth</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2677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B70182-79CA-8E0E-D18E-295FE84D078A}"/>
              </a:ext>
            </a:extLst>
          </p:cNvPr>
          <p:cNvSpPr>
            <a:spLocks noGrp="1"/>
          </p:cNvSpPr>
          <p:nvPr>
            <p:ph type="sldNum" sz="quarter" idx="15"/>
          </p:nvPr>
        </p:nvSpPr>
        <p:spPr/>
        <p:txBody>
          <a:bodyPr/>
          <a:lstStyle/>
          <a:p>
            <a:pPr>
              <a:defRPr/>
            </a:pPr>
            <a:fld id="{8AA4DBC8-4739-8E4E-8BD6-5C75040D97B1}" type="slidenum">
              <a:rPr lang="en-US" smtClean="0"/>
              <a:pPr>
                <a:defRPr/>
              </a:pPr>
              <a:t>29</a:t>
            </a:fld>
            <a:endParaRPr lang="en-US" dirty="0"/>
          </a:p>
        </p:txBody>
      </p:sp>
      <p:sp>
        <p:nvSpPr>
          <p:cNvPr id="11" name="Title 1" descr="Title - 67831a1e-e3e2-4c00-b00d-d2810e0b0843 All things considered, what for you are the primary barriers to future growth? SELECT ALL THAT APPLY">
            <a:extLst>
              <a:ext uri="{FF2B5EF4-FFF2-40B4-BE49-F238E27FC236}">
                <a16:creationId xmlns:a16="http://schemas.microsoft.com/office/drawing/2014/main" id="{6C0DBB91-1B88-A5FA-34A7-15466FD9D403}"/>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All things considered, what for you are the primary barriers to future growth? // What resources, if any, could you use to help you grow and expand?</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9E297ADF-119D-587D-7E74-D17D509C36BF}"/>
              </a:ext>
            </a:extLst>
          </p:cNvPr>
          <p:cNvGraphicFramePr/>
          <p:nvPr>
            <p:custDataLst>
              <p:tags r:id="rId2"/>
            </p:custDataLst>
            <p:extLst>
              <p:ext uri="{D42A27DB-BD31-4B8C-83A1-F6EECF244321}">
                <p14:modId xmlns:p14="http://schemas.microsoft.com/office/powerpoint/2010/main" val="3227324532"/>
              </p:ext>
            </p:extLst>
          </p:nvPr>
        </p:nvGraphicFramePr>
        <p:xfrm>
          <a:off x="1982850" y="2651753"/>
          <a:ext cx="4260861" cy="4190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8fcd8f31-ef59-47c4-b0d2-a0220a4314eb How many, if any, of each of the following structures are part of your property or properties?">
            <a:extLst>
              <a:ext uri="{FF2B5EF4-FFF2-40B4-BE49-F238E27FC236}">
                <a16:creationId xmlns:a16="http://schemas.microsoft.com/office/drawing/2014/main" id="{2C3E6368-E489-8F61-5D37-FE25C8CAF565}"/>
              </a:ext>
            </a:extLst>
          </p:cNvPr>
          <p:cNvGraphicFramePr/>
          <p:nvPr>
            <p:custDataLst>
              <p:tags r:id="rId3"/>
            </p:custDataLst>
            <p:extLst>
              <p:ext uri="{D42A27DB-BD31-4B8C-83A1-F6EECF244321}">
                <p14:modId xmlns:p14="http://schemas.microsoft.com/office/powerpoint/2010/main" val="3248393315"/>
              </p:ext>
            </p:extLst>
          </p:nvPr>
        </p:nvGraphicFramePr>
        <p:xfrm>
          <a:off x="6243711" y="2671786"/>
          <a:ext cx="4064071" cy="419031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BEB4856E-B66C-2432-8BB6-DD739DA6B146}"/>
              </a:ext>
            </a:extLst>
          </p:cNvPr>
          <p:cNvSpPr txBox="1"/>
          <p:nvPr/>
        </p:nvSpPr>
        <p:spPr>
          <a:xfrm>
            <a:off x="6369773" y="2206954"/>
            <a:ext cx="3245560"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Resources Needed</a:t>
            </a:r>
          </a:p>
        </p:txBody>
      </p:sp>
      <p:sp>
        <p:nvSpPr>
          <p:cNvPr id="15" name="TextBox 14">
            <a:extLst>
              <a:ext uri="{FF2B5EF4-FFF2-40B4-BE49-F238E27FC236}">
                <a16:creationId xmlns:a16="http://schemas.microsoft.com/office/drawing/2014/main" id="{7F1A0020-F5CF-6292-B449-87AA505826F6}"/>
              </a:ext>
            </a:extLst>
          </p:cNvPr>
          <p:cNvSpPr txBox="1"/>
          <p:nvPr/>
        </p:nvSpPr>
        <p:spPr>
          <a:xfrm>
            <a:off x="2719170" y="2201225"/>
            <a:ext cx="330878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Growth</a:t>
            </a:r>
          </a:p>
        </p:txBody>
      </p:sp>
    </p:spTree>
    <p:extLst>
      <p:ext uri="{BB962C8B-B14F-4D97-AF65-F5344CB8AC3E}">
        <p14:creationId xmlns:p14="http://schemas.microsoft.com/office/powerpoint/2010/main" val="411884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6"/>
          <p:cNvSpPr txBox="1">
            <a:spLocks noGrp="1"/>
          </p:cNvSpPr>
          <p:nvPr>
            <p:ph type="sldNum" sz="quarter" idx="15"/>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3</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DC14BD86-A3D3-4F4B-8C24-95C6548EF83E}"/>
              </a:ext>
            </a:extLst>
          </p:cNvPr>
          <p:cNvSpPr>
            <a:spLocks noGrp="1"/>
          </p:cNvSpPr>
          <p:nvPr>
            <p:ph type="title"/>
          </p:nvPr>
        </p:nvSpPr>
        <p:spPr/>
        <p:txBody>
          <a:bodyPr/>
          <a:lstStyle/>
          <a:p>
            <a:r>
              <a:rPr lang="en-US" dirty="0"/>
              <a:t>Introduction</a:t>
            </a:r>
          </a:p>
        </p:txBody>
      </p:sp>
      <p:sp>
        <p:nvSpPr>
          <p:cNvPr id="600" name="Google Shape;600;p66"/>
          <p:cNvSpPr txBox="1"/>
          <p:nvPr/>
        </p:nvSpPr>
        <p:spPr>
          <a:xfrm>
            <a:off x="1043762" y="1802764"/>
            <a:ext cx="5928538" cy="4077762"/>
          </a:xfrm>
          <a:prstGeom prst="rect">
            <a:avLst/>
          </a:prstGeom>
          <a:noFill/>
          <a:ln>
            <a:noFill/>
          </a:ln>
        </p:spPr>
        <p:txBody>
          <a:bodyPr spcFirstLastPara="1" wrap="square" lIns="121900" tIns="121900" rIns="121900" bIns="121900" anchor="t" anchorCtr="0">
            <a:noAutofit/>
          </a:bodyPr>
          <a:lstStyle/>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2023 saw a minor decline in overall participation in camping, yet glamping continues to grow.</a:t>
            </a:r>
          </a:p>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Leisure travelers are taking road trips and more day trips and are focused on convenience.</a:t>
            </a:r>
          </a:p>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As properties expand accommodations offerings as well as amenities, the typical resort guest will continue to seek out glamping as a form of travel. </a:t>
            </a:r>
          </a:p>
        </p:txBody>
      </p:sp>
      <p:sp>
        <p:nvSpPr>
          <p:cNvPr id="3" name="TextBox 2">
            <a:extLst>
              <a:ext uri="{FF2B5EF4-FFF2-40B4-BE49-F238E27FC236}">
                <a16:creationId xmlns:a16="http://schemas.microsoft.com/office/drawing/2014/main" id="{1AB4B5B3-571B-B481-6872-366B055C60F8}"/>
              </a:ext>
            </a:extLst>
          </p:cNvPr>
          <p:cNvSpPr txBox="1"/>
          <p:nvPr/>
        </p:nvSpPr>
        <p:spPr>
          <a:xfrm>
            <a:off x="7857641" y="2867766"/>
            <a:ext cx="3983064" cy="1938992"/>
          </a:xfrm>
          <a:prstGeom prst="rect">
            <a:avLst/>
          </a:prstGeom>
          <a:noFill/>
        </p:spPr>
        <p:txBody>
          <a:bodyPr wrap="square" rtlCol="0">
            <a:spAutoFit/>
          </a:bodyPr>
          <a:lstStyle/>
          <a:p>
            <a:pPr algn="l"/>
            <a:r>
              <a:rPr lang="en-US" sz="2400" i="1" dirty="0">
                <a:latin typeface="+mn-lt"/>
                <a:ea typeface="Open Sans Light" panose="020B0306030504020204" pitchFamily="34" charset="0"/>
                <a:cs typeface="Open Sans Light" panose="020B0306030504020204" pitchFamily="34" charset="0"/>
              </a:rPr>
              <a:t>Glamping continues to grow, and is now well established in the mindset of the leisure traveler, and a luxury option for campers and families.</a:t>
            </a:r>
          </a:p>
        </p:txBody>
      </p:sp>
    </p:spTree>
    <p:extLst>
      <p:ext uri="{BB962C8B-B14F-4D97-AF65-F5344CB8AC3E}">
        <p14:creationId xmlns:p14="http://schemas.microsoft.com/office/powerpoint/2010/main" val="179442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D4C32-2AD0-9BAA-61EC-91B108E3AB11}"/>
              </a:ext>
            </a:extLst>
          </p:cNvPr>
          <p:cNvSpPr>
            <a:spLocks noGrp="1"/>
          </p:cNvSpPr>
          <p:nvPr>
            <p:ph type="sldNum" sz="quarter" idx="15"/>
          </p:nvPr>
        </p:nvSpPr>
        <p:spPr/>
        <p:txBody>
          <a:bodyPr/>
          <a:lstStyle/>
          <a:p>
            <a:pPr>
              <a:defRPr/>
            </a:pPr>
            <a:fld id="{8AA4DBC8-4739-8E4E-8BD6-5C75040D97B1}" type="slidenum">
              <a:rPr lang="en-US" smtClean="0"/>
              <a:pPr>
                <a:defRPr/>
              </a:pPr>
              <a:t>30</a:t>
            </a:fld>
            <a:endParaRPr lang="en-US" dirty="0"/>
          </a:p>
        </p:txBody>
      </p:sp>
      <p:sp>
        <p:nvSpPr>
          <p:cNvPr id="2" name="Title 1" descr="Title - bdc3b3bb-3127-4e42-b97e-4f6479b6b78d Which of the following services and amenities do you plan to offer? SELECT ALL THAT APPLY">
            <a:extLst>
              <a:ext uri="{FF2B5EF4-FFF2-40B4-BE49-F238E27FC236}">
                <a16:creationId xmlns:a16="http://schemas.microsoft.com/office/drawing/2014/main" id="{4ECEC9A8-3538-0D0F-A257-65421ACD7733}"/>
              </a:ext>
            </a:extLst>
          </p:cNvPr>
          <p:cNvSpPr>
            <a:spLocks noGrp="1"/>
          </p:cNvSpPr>
          <p:nvPr>
            <p:ph type="title"/>
            <p:custDataLst>
              <p:tags r:id="rId1"/>
            </p:custDataLst>
          </p:nvPr>
        </p:nvSpPr>
        <p:spPr>
          <a:xfrm>
            <a:off x="1043762" y="591343"/>
            <a:ext cx="8949324" cy="1119188"/>
          </a:xfrm>
        </p:spPr>
        <p:txBody>
          <a:bodyPr/>
          <a:lstStyle/>
          <a:p>
            <a:pPr algn="l"/>
            <a:r>
              <a:rPr lang="en-US" sz="3600" b="1" i="1" dirty="0">
                <a:ea typeface="Open Sans Light" panose="020B0306030504020204" pitchFamily="34" charset="0"/>
                <a:cs typeface="Open Sans Light" panose="020B0306030504020204" pitchFamily="34" charset="0"/>
              </a:rPr>
              <a:t>Which of the following services and amenities do you plan to offer? </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4B7EEF4A-3FE3-AD79-367F-C094093A8A54}"/>
              </a:ext>
            </a:extLst>
          </p:cNvPr>
          <p:cNvGraphicFramePr/>
          <p:nvPr>
            <p:custDataLst>
              <p:tags r:id="rId2"/>
            </p:custDataLst>
            <p:extLst>
              <p:ext uri="{D42A27DB-BD31-4B8C-83A1-F6EECF244321}">
                <p14:modId xmlns:p14="http://schemas.microsoft.com/office/powerpoint/2010/main" val="3337024187"/>
              </p:ext>
            </p:extLst>
          </p:nvPr>
        </p:nvGraphicFramePr>
        <p:xfrm>
          <a:off x="1917291" y="1898073"/>
          <a:ext cx="7522256" cy="4834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561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1B7FB4-8F20-A1B2-6A24-8E9D9CE4B8EC}"/>
              </a:ext>
            </a:extLst>
          </p:cNvPr>
          <p:cNvSpPr>
            <a:spLocks noGrp="1"/>
          </p:cNvSpPr>
          <p:nvPr>
            <p:ph type="sldNum" sz="quarter" idx="15"/>
          </p:nvPr>
        </p:nvSpPr>
        <p:spPr/>
        <p:txBody>
          <a:bodyPr/>
          <a:lstStyle/>
          <a:p>
            <a:pPr>
              <a:defRPr/>
            </a:pPr>
            <a:fld id="{8AA4DBC8-4739-8E4E-8BD6-5C75040D97B1}" type="slidenum">
              <a:rPr lang="en-US" smtClean="0"/>
              <a:pPr>
                <a:defRPr/>
              </a:pPr>
              <a:t>31</a:t>
            </a:fld>
            <a:endParaRPr lang="en-US" dirty="0"/>
          </a:p>
        </p:txBody>
      </p:sp>
      <p:sp>
        <p:nvSpPr>
          <p:cNvPr id="6" name="TextBox 5" descr="Footer - f8641788-06e1-45a7-840b-ee12dca1495b What type of configuration of bathrooms at your property or properties are you planning to offer? SELECT ALL THAT APPLY">
            <a:extLst>
              <a:ext uri="{FF2B5EF4-FFF2-40B4-BE49-F238E27FC236}">
                <a16:creationId xmlns:a16="http://schemas.microsoft.com/office/drawing/2014/main" id="{E3D747A5-A5EE-CCB0-446D-8AC2CBB4ADAB}"/>
              </a:ext>
            </a:extLst>
          </p:cNvPr>
          <p:cNvSpPr txBox="1"/>
          <p:nvPr>
            <p:custDataLst>
              <p:tags r:id="rId1"/>
            </p:custDataLst>
          </p:nvPr>
        </p:nvSpPr>
        <p:spPr>
          <a:xfrm>
            <a:off x="0" y="6301878"/>
            <a:ext cx="12192000" cy="307777"/>
          </a:xfrm>
          <a:prstGeom prst="rect">
            <a:avLst/>
          </a:prstGeom>
          <a:noFill/>
        </p:spPr>
        <p:txBody>
          <a:bodyPr vert="horz" wrap="square" rtlCol="0">
            <a:spAutoFit/>
          </a:bodyPr>
          <a:lstStyle/>
          <a:p>
            <a:pPr algn="l"/>
            <a:r>
              <a:rPr lang="en-US" sz="1400" i="1" dirty="0">
                <a:ea typeface="Open Sans Light" panose="020B0306030504020204" pitchFamily="34" charset="0"/>
                <a:cs typeface="Open Sans Light" panose="020B0306030504020204" pitchFamily="34" charset="0"/>
              </a:rPr>
              <a:t> </a:t>
            </a:r>
          </a:p>
        </p:txBody>
      </p:sp>
      <p:sp>
        <p:nvSpPr>
          <p:cNvPr id="13" name="Title 1" descr="Title - a8dbd988-765c-4cbb-b820-32eaa28c4e52 What is the current configuration of bathrooms at your property or properties? Are they       ? SELECT ALL THAT APPLY">
            <a:extLst>
              <a:ext uri="{FF2B5EF4-FFF2-40B4-BE49-F238E27FC236}">
                <a16:creationId xmlns:a16="http://schemas.microsoft.com/office/drawing/2014/main" id="{8ECB0478-9DD5-0AEF-D649-AC6A0805D0F8}"/>
              </a:ext>
            </a:extLst>
          </p:cNvPr>
          <p:cNvSpPr>
            <a:spLocks noGrp="1"/>
          </p:cNvSpPr>
          <p:nvPr>
            <p:ph type="title"/>
            <p:custDataLst>
              <p:tags r:id="rId2"/>
            </p:custDataLst>
          </p:nvPr>
        </p:nvSpPr>
        <p:spPr>
          <a:xfrm>
            <a:off x="1043762" y="591343"/>
            <a:ext cx="9275895" cy="1119188"/>
          </a:xfrm>
        </p:spPr>
        <p:txBody>
          <a:bodyPr>
            <a:noAutofit/>
          </a:bodyPr>
          <a:lstStyle/>
          <a:p>
            <a:r>
              <a:rPr lang="en-US" sz="2800" b="1" i="1" dirty="0">
                <a:ea typeface="Open Sans Light" panose="020B0306030504020204" pitchFamily="34" charset="0"/>
                <a:cs typeface="Open Sans Light" panose="020B0306030504020204" pitchFamily="34" charset="0"/>
              </a:rPr>
              <a:t>What will be the configuration of bathrooms at your property or properties? // How much extra, if any, </a:t>
            </a:r>
            <a:r>
              <a:rPr lang="en-US" sz="2800" b="1" i="1" dirty="0"/>
              <a:t>will</a:t>
            </a:r>
            <a:r>
              <a:rPr lang="en-US" sz="2800" b="1" i="1" dirty="0">
                <a:ea typeface="Open Sans Light" panose="020B0306030504020204" pitchFamily="34" charset="0"/>
                <a:cs typeface="Open Sans Light" panose="020B0306030504020204" pitchFamily="34" charset="0"/>
              </a:rPr>
              <a:t> you charge for private in-suite bathrooms? </a:t>
            </a:r>
          </a:p>
        </p:txBody>
      </p:sp>
      <p:graphicFrame>
        <p:nvGraphicFramePr>
          <p:cNvPr id="14" name="Chart 13" descr="8fcd8f31-ef59-47c4-b0d2-a0220a4314eb How many, if any, of each of the following structures are part of your property or properties?">
            <a:extLst>
              <a:ext uri="{FF2B5EF4-FFF2-40B4-BE49-F238E27FC236}">
                <a16:creationId xmlns:a16="http://schemas.microsoft.com/office/drawing/2014/main" id="{7C883F0E-F40C-E1F5-A315-F538F39AD64F}"/>
              </a:ext>
            </a:extLst>
          </p:cNvPr>
          <p:cNvGraphicFramePr/>
          <p:nvPr>
            <p:custDataLst>
              <p:tags r:id="rId3"/>
            </p:custDataLst>
            <p:extLst>
              <p:ext uri="{D42A27DB-BD31-4B8C-83A1-F6EECF244321}">
                <p14:modId xmlns:p14="http://schemas.microsoft.com/office/powerpoint/2010/main" val="3222479938"/>
              </p:ext>
            </p:extLst>
          </p:nvPr>
        </p:nvGraphicFramePr>
        <p:xfrm>
          <a:off x="3253562" y="2827083"/>
          <a:ext cx="6037433" cy="209255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1F3F32AF-0266-C085-F493-1FAB22934E7C}"/>
              </a:ext>
            </a:extLst>
          </p:cNvPr>
          <p:cNvSpPr txBox="1"/>
          <p:nvPr/>
        </p:nvSpPr>
        <p:spPr>
          <a:xfrm>
            <a:off x="2724150" y="2186193"/>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Location of Bathroom</a:t>
            </a:r>
          </a:p>
        </p:txBody>
      </p:sp>
      <p:graphicFrame>
        <p:nvGraphicFramePr>
          <p:cNvPr id="16" name="Chart 15" descr="65dbb2e4-ed05-44f7-aef8-290692e3b0be And for the upcoming year, compared to last year, do you anticipate that your occupancy and ADR (Average Daily Rate) will">
            <a:extLst>
              <a:ext uri="{FF2B5EF4-FFF2-40B4-BE49-F238E27FC236}">
                <a16:creationId xmlns:a16="http://schemas.microsoft.com/office/drawing/2014/main" id="{150F3537-09B5-6B8C-3D87-7A89F2B1483F}"/>
              </a:ext>
            </a:extLst>
          </p:cNvPr>
          <p:cNvGraphicFramePr/>
          <p:nvPr>
            <p:custDataLst>
              <p:tags r:id="rId4"/>
            </p:custDataLst>
            <p:extLst>
              <p:ext uri="{D42A27DB-BD31-4B8C-83A1-F6EECF244321}">
                <p14:modId xmlns:p14="http://schemas.microsoft.com/office/powerpoint/2010/main" val="1069682305"/>
              </p:ext>
            </p:extLst>
          </p:nvPr>
        </p:nvGraphicFramePr>
        <p:xfrm>
          <a:off x="2972017" y="5423902"/>
          <a:ext cx="6318978" cy="1233207"/>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BDDDFD5C-1D35-FB00-7D9F-612682426E58}"/>
              </a:ext>
            </a:extLst>
          </p:cNvPr>
          <p:cNvSpPr txBox="1"/>
          <p:nvPr/>
        </p:nvSpPr>
        <p:spPr>
          <a:xfrm>
            <a:off x="2724149" y="4987105"/>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In-suite Bathrooms</a:t>
            </a:r>
          </a:p>
        </p:txBody>
      </p:sp>
    </p:spTree>
    <p:extLst>
      <p:ext uri="{BB962C8B-B14F-4D97-AF65-F5344CB8AC3E}">
        <p14:creationId xmlns:p14="http://schemas.microsoft.com/office/powerpoint/2010/main" val="212058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F0ADE-8537-ECE3-3095-157647D3F25D}"/>
              </a:ext>
            </a:extLst>
          </p:cNvPr>
          <p:cNvSpPr>
            <a:spLocks noGrp="1"/>
          </p:cNvSpPr>
          <p:nvPr>
            <p:ph type="sldNum" sz="quarter" idx="15"/>
          </p:nvPr>
        </p:nvSpPr>
        <p:spPr/>
        <p:txBody>
          <a:bodyPr/>
          <a:lstStyle/>
          <a:p>
            <a:pPr>
              <a:defRPr/>
            </a:pPr>
            <a:fld id="{8AA4DBC8-4739-8E4E-8BD6-5C75040D97B1}" type="slidenum">
              <a:rPr lang="en-US" smtClean="0"/>
              <a:pPr>
                <a:defRPr/>
              </a:pPr>
              <a:t>32</a:t>
            </a:fld>
            <a:endParaRPr lang="en-US" dirty="0"/>
          </a:p>
        </p:txBody>
      </p:sp>
      <p:sp>
        <p:nvSpPr>
          <p:cNvPr id="2" name="Title 1" descr="Title - 7b6bb0c4-1356-4a5e-b979-7425947e68c5 What type of financing will you use to fund your business? SELECT ALL THAT APPLY">
            <a:extLst>
              <a:ext uri="{FF2B5EF4-FFF2-40B4-BE49-F238E27FC236}">
                <a16:creationId xmlns:a16="http://schemas.microsoft.com/office/drawing/2014/main" id="{E1C868AE-4B11-B50B-1C82-13313030167F}"/>
              </a:ext>
            </a:extLst>
          </p:cNvPr>
          <p:cNvSpPr>
            <a:spLocks noGrp="1"/>
          </p:cNvSpPr>
          <p:nvPr>
            <p:ph type="title"/>
            <p:custDataLst>
              <p:tags r:id="rId1"/>
            </p:custDataLst>
          </p:nvPr>
        </p:nvSpPr>
        <p:spPr>
          <a:xfrm>
            <a:off x="1043762" y="591343"/>
            <a:ext cx="8998309" cy="1119188"/>
          </a:xfrm>
        </p:spPr>
        <p:txBody>
          <a:bodyPr/>
          <a:lstStyle/>
          <a:p>
            <a:pPr algn="l"/>
            <a:r>
              <a:rPr lang="en-US" sz="3600" b="1" i="1" dirty="0">
                <a:ea typeface="Open Sans Light" panose="020B0306030504020204" pitchFamily="34" charset="0"/>
                <a:cs typeface="Open Sans Light" panose="020B0306030504020204" pitchFamily="34" charset="0"/>
              </a:rPr>
              <a:t>What type of financing will you use to fund your business? </a:t>
            </a:r>
          </a:p>
        </p:txBody>
      </p:sp>
      <p:graphicFrame>
        <p:nvGraphicFramePr>
          <p:cNvPr id="5" name="Chart 4" descr="7b6bb0c4-1356-4a5e-b979-7425947e68c5 What type of financing will you use to fund your business? SELECT ALL THAT APPLY">
            <a:extLst>
              <a:ext uri="{FF2B5EF4-FFF2-40B4-BE49-F238E27FC236}">
                <a16:creationId xmlns:a16="http://schemas.microsoft.com/office/drawing/2014/main" id="{5FB7341E-25EF-143C-4001-26CAA5A82660}"/>
              </a:ext>
            </a:extLst>
          </p:cNvPr>
          <p:cNvGraphicFramePr/>
          <p:nvPr>
            <p:custDataLst>
              <p:tags r:id="rId2"/>
            </p:custDataLst>
            <p:extLst>
              <p:ext uri="{D42A27DB-BD31-4B8C-83A1-F6EECF244321}">
                <p14:modId xmlns:p14="http://schemas.microsoft.com/office/powerpoint/2010/main" val="3678287887"/>
              </p:ext>
            </p:extLst>
          </p:nvPr>
        </p:nvGraphicFramePr>
        <p:xfrm>
          <a:off x="893298" y="2300067"/>
          <a:ext cx="10123747" cy="4188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92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B196E7-C0A3-6E00-7C3D-3014348DCD1A}"/>
              </a:ext>
            </a:extLst>
          </p:cNvPr>
          <p:cNvSpPr>
            <a:spLocks noGrp="1"/>
          </p:cNvSpPr>
          <p:nvPr>
            <p:ph type="sldNum" sz="quarter" idx="15"/>
          </p:nvPr>
        </p:nvSpPr>
        <p:spPr/>
        <p:txBody>
          <a:bodyPr/>
          <a:lstStyle/>
          <a:p>
            <a:pPr>
              <a:defRPr/>
            </a:pPr>
            <a:fld id="{8AA4DBC8-4739-8E4E-8BD6-5C75040D97B1}" type="slidenum">
              <a:rPr lang="en-US" smtClean="0"/>
              <a:pPr>
                <a:defRPr/>
              </a:pPr>
              <a:t>33</a:t>
            </a:fld>
            <a:endParaRPr lang="en-US" dirty="0"/>
          </a:p>
        </p:txBody>
      </p:sp>
      <p:sp>
        <p:nvSpPr>
          <p:cNvPr id="2" name="Title 1" descr="Title - 65a7b1e5-d842-48f3-a52b-018d01a994d4 Which of the following marketing channels, if any, are you planning to use? SELECT ALL THAT APPLY">
            <a:extLst>
              <a:ext uri="{FF2B5EF4-FFF2-40B4-BE49-F238E27FC236}">
                <a16:creationId xmlns:a16="http://schemas.microsoft.com/office/drawing/2014/main" id="{C1D3A837-1AEE-53B5-1A4A-6B3303C0672F}"/>
              </a:ext>
            </a:extLst>
          </p:cNvPr>
          <p:cNvSpPr>
            <a:spLocks noGrp="1"/>
          </p:cNvSpPr>
          <p:nvPr>
            <p:ph type="title"/>
            <p:custDataLst>
              <p:tags r:id="rId1"/>
            </p:custDataLst>
          </p:nvPr>
        </p:nvSpPr>
        <p:spPr>
          <a:xfrm>
            <a:off x="1043762" y="591343"/>
            <a:ext cx="8606424" cy="1119188"/>
          </a:xfrm>
        </p:spPr>
        <p:txBody>
          <a:bodyPr>
            <a:normAutofit/>
          </a:bodyPr>
          <a:lstStyle/>
          <a:p>
            <a:pPr algn="l"/>
            <a:r>
              <a:rPr lang="en-US" sz="3600" b="1" i="1" dirty="0">
                <a:ea typeface="Open Sans Light" panose="020B0306030504020204" pitchFamily="34" charset="0"/>
                <a:cs typeface="Open Sans Light" panose="020B0306030504020204" pitchFamily="34" charset="0"/>
              </a:rPr>
              <a:t>Which of the following marketing channels, if any, are you planning to use? </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228B2833-C7BC-200A-605E-CDE16434A28F}"/>
              </a:ext>
            </a:extLst>
          </p:cNvPr>
          <p:cNvGraphicFramePr/>
          <p:nvPr>
            <p:custDataLst>
              <p:tags r:id="rId2"/>
            </p:custDataLst>
            <p:extLst>
              <p:ext uri="{D42A27DB-BD31-4B8C-83A1-F6EECF244321}">
                <p14:modId xmlns:p14="http://schemas.microsoft.com/office/powerpoint/2010/main" val="3953109015"/>
              </p:ext>
            </p:extLst>
          </p:nvPr>
        </p:nvGraphicFramePr>
        <p:xfrm>
          <a:off x="1043762" y="2166762"/>
          <a:ext cx="9545580" cy="4556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451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32720C-2912-5021-2939-5F4FE828E8C8}"/>
              </a:ext>
            </a:extLst>
          </p:cNvPr>
          <p:cNvSpPr>
            <a:spLocks noGrp="1"/>
          </p:cNvSpPr>
          <p:nvPr>
            <p:ph type="sldNum" sz="quarter" idx="15"/>
          </p:nvPr>
        </p:nvSpPr>
        <p:spPr/>
        <p:txBody>
          <a:bodyPr/>
          <a:lstStyle/>
          <a:p>
            <a:pPr>
              <a:defRPr/>
            </a:pPr>
            <a:fld id="{8AA4DBC8-4739-8E4E-8BD6-5C75040D97B1}" type="slidenum">
              <a:rPr lang="en-US" smtClean="0"/>
              <a:pPr>
                <a:defRPr/>
              </a:pPr>
              <a:t>34</a:t>
            </a:fld>
            <a:endParaRPr lang="en-US" dirty="0"/>
          </a:p>
        </p:txBody>
      </p:sp>
      <p:sp>
        <p:nvSpPr>
          <p:cNvPr id="8" name="Title 1" descr="Title - 27c07e62-b576-4fcc-a8cb-5a5e5ccd4812 What current method do you use for booking and reservations?">
            <a:extLst>
              <a:ext uri="{FF2B5EF4-FFF2-40B4-BE49-F238E27FC236}">
                <a16:creationId xmlns:a16="http://schemas.microsoft.com/office/drawing/2014/main" id="{202DEAA9-FEDC-D785-4AFE-B4E7A544A590}"/>
              </a:ext>
            </a:extLst>
          </p:cNvPr>
          <p:cNvSpPr>
            <a:spLocks noGrp="1"/>
          </p:cNvSpPr>
          <p:nvPr>
            <p:ph type="title"/>
            <p:custDataLst>
              <p:tags r:id="rId1"/>
            </p:custDataLst>
          </p:nvPr>
        </p:nvSpPr>
        <p:spPr>
          <a:xfrm>
            <a:off x="1043762" y="591343"/>
            <a:ext cx="9295992"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What method do you plan to use for booking and reservations? // Do you plan to list any of your accommodations on any of the peer-to-peer listings below?</a:t>
            </a:r>
          </a:p>
        </p:txBody>
      </p:sp>
      <p:graphicFrame>
        <p:nvGraphicFramePr>
          <p:cNvPr id="9" name="Chart 8" descr="03cf76cf-4153-4080-917b-aa76670f16a6 Overall, what has been your estimated annual gross revenue? by How many glamping locations do you have?">
            <a:extLst>
              <a:ext uri="{FF2B5EF4-FFF2-40B4-BE49-F238E27FC236}">
                <a16:creationId xmlns:a16="http://schemas.microsoft.com/office/drawing/2014/main" id="{5B88C829-B189-440A-EEA4-459010400927}"/>
              </a:ext>
            </a:extLst>
          </p:cNvPr>
          <p:cNvGraphicFramePr/>
          <p:nvPr>
            <p:custDataLst>
              <p:tags r:id="rId2"/>
            </p:custDataLst>
            <p:extLst>
              <p:ext uri="{D42A27DB-BD31-4B8C-83A1-F6EECF244321}">
                <p14:modId xmlns:p14="http://schemas.microsoft.com/office/powerpoint/2010/main" val="4134396884"/>
              </p:ext>
            </p:extLst>
          </p:nvPr>
        </p:nvGraphicFramePr>
        <p:xfrm>
          <a:off x="2748817" y="3176981"/>
          <a:ext cx="3580227" cy="320743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18664116-3FAF-2383-DF16-E510EDCD1DE2}"/>
              </a:ext>
            </a:extLst>
          </p:cNvPr>
          <p:cNvSpPr txBox="1"/>
          <p:nvPr/>
        </p:nvSpPr>
        <p:spPr>
          <a:xfrm>
            <a:off x="6595483" y="2276813"/>
            <a:ext cx="3362513" cy="369332"/>
          </a:xfrm>
          <a:prstGeom prst="rect">
            <a:avLst/>
          </a:prstGeom>
          <a:solidFill>
            <a:schemeClr val="bg1">
              <a:lumMod val="95000"/>
            </a:schemeClr>
          </a:solidFill>
        </p:spPr>
        <p:txBody>
          <a:bodyPr wrap="square" rtlCol="0">
            <a:spAutoFit/>
          </a:bodyPr>
          <a:lstStyle/>
          <a:p>
            <a:pPr algn="l"/>
            <a:r>
              <a:rPr lang="en-US" b="1" dirty="0">
                <a:latin typeface="+mn-lt"/>
                <a:ea typeface="Open Sans Light" panose="020B0306030504020204" pitchFamily="34" charset="0"/>
                <a:cs typeface="Open Sans Light" panose="020B0306030504020204" pitchFamily="34" charset="0"/>
              </a:rPr>
              <a:t>Planned Peer-To-Peer Listings</a:t>
            </a:r>
          </a:p>
        </p:txBody>
      </p:sp>
      <p:sp>
        <p:nvSpPr>
          <p:cNvPr id="11" name="TextBox 10">
            <a:extLst>
              <a:ext uri="{FF2B5EF4-FFF2-40B4-BE49-F238E27FC236}">
                <a16:creationId xmlns:a16="http://schemas.microsoft.com/office/drawing/2014/main" id="{4A9DBE90-392C-7A96-65B5-7F643016D9C9}"/>
              </a:ext>
            </a:extLst>
          </p:cNvPr>
          <p:cNvSpPr txBox="1"/>
          <p:nvPr/>
        </p:nvSpPr>
        <p:spPr>
          <a:xfrm>
            <a:off x="2857675" y="2273825"/>
            <a:ext cx="347136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Booking Type</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C3DCD945-E55D-21EF-2661-3D2881B3FD54}"/>
              </a:ext>
            </a:extLst>
          </p:cNvPr>
          <p:cNvGraphicFramePr/>
          <p:nvPr>
            <p:custDataLst>
              <p:tags r:id="rId3"/>
            </p:custDataLst>
            <p:extLst>
              <p:ext uri="{D42A27DB-BD31-4B8C-83A1-F6EECF244321}">
                <p14:modId xmlns:p14="http://schemas.microsoft.com/office/powerpoint/2010/main" val="1174597788"/>
              </p:ext>
            </p:extLst>
          </p:nvPr>
        </p:nvGraphicFramePr>
        <p:xfrm>
          <a:off x="6512717" y="3164615"/>
          <a:ext cx="3713870" cy="33117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022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35</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sz="4800" dirty="0"/>
              <a:t>Those Who Decided Not to Get Started In The Glamping Industry </a:t>
            </a:r>
          </a:p>
        </p:txBody>
      </p:sp>
    </p:spTree>
    <p:extLst>
      <p:ext uri="{BB962C8B-B14F-4D97-AF65-F5344CB8AC3E}">
        <p14:creationId xmlns:p14="http://schemas.microsoft.com/office/powerpoint/2010/main" val="322918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EC746-72AC-9247-87E6-72D3FF518ADE}"/>
              </a:ext>
            </a:extLst>
          </p:cNvPr>
          <p:cNvSpPr>
            <a:spLocks noGrp="1"/>
          </p:cNvSpPr>
          <p:nvPr>
            <p:ph type="sldNum" sz="quarter" idx="16"/>
          </p:nvPr>
        </p:nvSpPr>
        <p:spPr/>
        <p:txBody>
          <a:bodyPr/>
          <a:lstStyle/>
          <a:p>
            <a:pPr>
              <a:defRPr/>
            </a:pPr>
            <a:fld id="{16F0F2AA-7572-DC4D-AB68-865F32F517C3}" type="slidenum">
              <a:rPr lang="en-US" smtClean="0"/>
              <a:pPr>
                <a:defRPr/>
              </a:pPr>
              <a:t>36</a:t>
            </a:fld>
            <a:endParaRPr lang="en-US" dirty="0"/>
          </a:p>
        </p:txBody>
      </p:sp>
      <p:sp>
        <p:nvSpPr>
          <p:cNvPr id="4" name="Title 1" descr="Title - 12b7335f-35be-4328-9c2f-27998d41e172 What method do you plan to use for booking and reservations?">
            <a:extLst>
              <a:ext uri="{FF2B5EF4-FFF2-40B4-BE49-F238E27FC236}">
                <a16:creationId xmlns:a16="http://schemas.microsoft.com/office/drawing/2014/main" id="{D9A1CB31-3739-1F45-A26B-40208AB1C92C}"/>
              </a:ext>
            </a:extLst>
          </p:cNvPr>
          <p:cNvSpPr>
            <a:spLocks noGrp="1"/>
          </p:cNvSpPr>
          <p:nvPr>
            <p:ph type="title"/>
            <p:custDataLst>
              <p:tags r:id="rId1"/>
            </p:custDataLst>
          </p:nvPr>
        </p:nvSpPr>
        <p:spPr>
          <a:xfrm>
            <a:off x="1043762" y="591343"/>
            <a:ext cx="8817244"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What are the primary reasons why you decided not to get into glamping, or that you have put your plans on hold?</a:t>
            </a:r>
          </a:p>
        </p:txBody>
      </p:sp>
      <p:graphicFrame>
        <p:nvGraphicFramePr>
          <p:cNvPr id="5" name="Chart 4" descr="65a7b1e5-d842-48f3-a52b-018d01a994d4 Which of the following marketing channels, if any, are you planning to use? SELECT ALL THAT APPLY">
            <a:extLst>
              <a:ext uri="{FF2B5EF4-FFF2-40B4-BE49-F238E27FC236}">
                <a16:creationId xmlns:a16="http://schemas.microsoft.com/office/drawing/2014/main" id="{5AC42C31-74BC-88B7-816B-C3D610632669}"/>
              </a:ext>
            </a:extLst>
          </p:cNvPr>
          <p:cNvGraphicFramePr/>
          <p:nvPr>
            <p:custDataLst>
              <p:tags r:id="rId2"/>
            </p:custDataLst>
            <p:extLst>
              <p:ext uri="{D42A27DB-BD31-4B8C-83A1-F6EECF244321}">
                <p14:modId xmlns:p14="http://schemas.microsoft.com/office/powerpoint/2010/main" val="3763270627"/>
              </p:ext>
            </p:extLst>
          </p:nvPr>
        </p:nvGraphicFramePr>
        <p:xfrm>
          <a:off x="316523" y="1952234"/>
          <a:ext cx="11378948" cy="466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41351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sldNum" sz="quarter" idx="10"/>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37</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32B54451-573F-4843-9385-499A1AD5AF1F}"/>
              </a:ext>
            </a:extLst>
          </p:cNvPr>
          <p:cNvSpPr>
            <a:spLocks noGrp="1"/>
          </p:cNvSpPr>
          <p:nvPr>
            <p:ph type="title"/>
          </p:nvPr>
        </p:nvSpPr>
        <p:spPr/>
        <p:txBody>
          <a:bodyPr/>
          <a:lstStyle/>
          <a:p>
            <a:r>
              <a:rPr lang="en-US" dirty="0"/>
              <a:t>Contact Information</a:t>
            </a:r>
          </a:p>
        </p:txBody>
      </p:sp>
      <p:sp>
        <p:nvSpPr>
          <p:cNvPr id="631" name="Google Shape;631;p68"/>
          <p:cNvSpPr txBox="1"/>
          <p:nvPr/>
        </p:nvSpPr>
        <p:spPr>
          <a:xfrm>
            <a:off x="5562399" y="1497546"/>
            <a:ext cx="5809794" cy="3697103"/>
          </a:xfrm>
          <a:prstGeom prst="roundRect">
            <a:avLst>
              <a:gd name="adj" fmla="val 7570"/>
            </a:avLst>
          </a:prstGeom>
          <a:solidFill>
            <a:srgbClr val="000000">
              <a:alpha val="69804"/>
            </a:srgbClr>
          </a:solidFill>
          <a:ln>
            <a:noFill/>
          </a:ln>
        </p:spPr>
        <p:txBody>
          <a:bodyPr spcFirstLastPara="1" wrap="square" lIns="121900" tIns="121900" rIns="121900" bIns="121900" anchor="t" anchorCtr="0">
            <a:noAutofit/>
          </a:bodyPr>
          <a:lstStyle/>
          <a:p>
            <a:pPr>
              <a:lnSpc>
                <a:spcPct val="115000"/>
              </a:lnSpc>
              <a:spcBef>
                <a:spcPts val="0"/>
              </a:spcBef>
              <a:spcAft>
                <a:spcPts val="0"/>
              </a:spcAft>
            </a:pPr>
            <a:r>
              <a:rPr lang="en" sz="1600" dirty="0">
                <a:solidFill>
                  <a:schemeClr val="bg1"/>
                </a:solidFill>
                <a:latin typeface="Arsenal"/>
                <a:ea typeface="Arsenal"/>
                <a:cs typeface="Arsenal"/>
                <a:sym typeface="Arsenal"/>
              </a:rPr>
              <a:t>Our organization has stayed on the forefront of the market research industry by offering our clients a full suite of research services, as well as the analytics and insights to move their organizations forward.</a:t>
            </a:r>
            <a:endParaRPr sz="1600" dirty="0">
              <a:solidFill>
                <a:schemeClr val="bg1"/>
              </a:solidFill>
              <a:latin typeface="Arsenal"/>
              <a:ea typeface="Arsenal"/>
              <a:cs typeface="Arsenal"/>
              <a:sym typeface="Arsenal"/>
            </a:endParaRPr>
          </a:p>
          <a:p>
            <a:pPr>
              <a:lnSpc>
                <a:spcPct val="115000"/>
              </a:lnSpc>
              <a:spcBef>
                <a:spcPts val="0"/>
              </a:spcBef>
              <a:spcAft>
                <a:spcPts val="0"/>
              </a:spcAft>
            </a:pPr>
            <a:endParaRPr sz="1600" dirty="0">
              <a:solidFill>
                <a:schemeClr val="bg1"/>
              </a:solidFill>
              <a:latin typeface="Arsenal"/>
              <a:ea typeface="Arsenal"/>
              <a:cs typeface="Arsenal"/>
              <a:sym typeface="Arsenal"/>
            </a:endParaRPr>
          </a:p>
          <a:p>
            <a:pPr>
              <a:lnSpc>
                <a:spcPct val="115000"/>
              </a:lnSpc>
              <a:spcBef>
                <a:spcPts val="0"/>
              </a:spcBef>
              <a:spcAft>
                <a:spcPts val="0"/>
              </a:spcAft>
            </a:pPr>
            <a:r>
              <a:rPr lang="en" sz="1600" dirty="0">
                <a:solidFill>
                  <a:schemeClr val="bg1"/>
                </a:solidFill>
                <a:latin typeface="Arsenal"/>
                <a:ea typeface="Arsenal"/>
                <a:cs typeface="Arsenal"/>
                <a:sym typeface="Arsenal"/>
              </a:rPr>
              <a:t>In particular, our work on the North American Camping Report has been nationally recognized, being cited in such notable media outlets as The New York Times, Chicago Tribune, LA Times, NBC News, Fox Business News, USA Today and CBS News. This work has been recognized by PR Week in the “Best in Analytics” category for both 2017 and 2018 and a Sabre Award for “Best Post Campaign Analysis” in 2018 and 2019.</a:t>
            </a:r>
            <a:br>
              <a:rPr lang="en" sz="1600" dirty="0">
                <a:solidFill>
                  <a:schemeClr val="bg1"/>
                </a:solidFill>
                <a:latin typeface="Arsenal"/>
                <a:ea typeface="Arsenal"/>
                <a:cs typeface="Arsenal"/>
                <a:sym typeface="Arsenal"/>
              </a:rPr>
            </a:br>
            <a:endParaRPr sz="1600" dirty="0">
              <a:solidFill>
                <a:schemeClr val="bg1"/>
              </a:solidFill>
              <a:latin typeface="Arsenal"/>
              <a:ea typeface="Arsenal"/>
              <a:cs typeface="Arsenal"/>
              <a:sym typeface="Arsenal"/>
            </a:endParaRPr>
          </a:p>
        </p:txBody>
      </p:sp>
      <p:sp>
        <p:nvSpPr>
          <p:cNvPr id="13" name="TextBox 12">
            <a:extLst>
              <a:ext uri="{FF2B5EF4-FFF2-40B4-BE49-F238E27FC236}">
                <a16:creationId xmlns:a16="http://schemas.microsoft.com/office/drawing/2014/main" id="{5BA638B3-25EE-49BC-B0A2-4049DB821D75}"/>
              </a:ext>
            </a:extLst>
          </p:cNvPr>
          <p:cNvSpPr txBox="1"/>
          <p:nvPr/>
        </p:nvSpPr>
        <p:spPr>
          <a:xfrm>
            <a:off x="554075" y="4091235"/>
            <a:ext cx="3681593" cy="1037592"/>
          </a:xfrm>
          <a:prstGeom prst="rect">
            <a:avLst/>
          </a:prstGeom>
          <a:noFill/>
        </p:spPr>
        <p:txBody>
          <a:bodyPr wrap="square">
            <a:spAutoFit/>
          </a:bodyPr>
          <a:lstStyle/>
          <a:p>
            <a:pPr>
              <a:lnSpc>
                <a:spcPct val="115000"/>
              </a:lnSpc>
              <a:spcBef>
                <a:spcPts val="0"/>
              </a:spcBef>
              <a:spcAft>
                <a:spcPts val="0"/>
              </a:spcAft>
            </a:pPr>
            <a:r>
              <a:rPr lang="en-US" sz="1800" b="1" dirty="0">
                <a:latin typeface="Source Sans Pro" panose="020B0503030403020204" pitchFamily="34" charset="0"/>
                <a:ea typeface="Arsenal"/>
                <a:cs typeface="Arsenal"/>
                <a:sym typeface="Arsenal"/>
              </a:rPr>
              <a:t>207.409.0929</a:t>
            </a:r>
            <a:br>
              <a:rPr lang="en-US" sz="1800" dirty="0">
                <a:latin typeface="Source Sans Pro" panose="020B0503030403020204" pitchFamily="34" charset="0"/>
                <a:ea typeface="Arsenal"/>
                <a:cs typeface="Arsenal"/>
                <a:sym typeface="Arsenal"/>
              </a:rPr>
            </a:br>
            <a:r>
              <a:rPr lang="en-US" dirty="0">
                <a:latin typeface="Source Sans Pro Light" panose="020B0403030403020204" pitchFamily="34" charset="0"/>
                <a:ea typeface="Arsenal"/>
                <a:cs typeface="Arsenal"/>
                <a:sym typeface="Arsenal"/>
              </a:rPr>
              <a:t>sbahr</a:t>
            </a:r>
            <a:r>
              <a:rPr lang="en-US" sz="1800" dirty="0">
                <a:latin typeface="Source Sans Pro Light" panose="020B0403030403020204" pitchFamily="34" charset="0"/>
                <a:ea typeface="Arsenal"/>
                <a:cs typeface="Arsenal"/>
                <a:sym typeface="Arsenal"/>
              </a:rPr>
              <a:t>@cairnconsultinggroup.com</a:t>
            </a:r>
            <a:br>
              <a:rPr lang="en-US" sz="1800" dirty="0">
                <a:latin typeface="Source Sans Pro Light" panose="020B0403030403020204" pitchFamily="34" charset="0"/>
                <a:ea typeface="Arsenal"/>
                <a:cs typeface="Arsenal"/>
                <a:sym typeface="Arsenal"/>
              </a:rPr>
            </a:br>
            <a:r>
              <a:rPr lang="en-US" sz="1800" dirty="0">
                <a:latin typeface="Source Sans Pro Light" panose="020B0403030403020204" pitchFamily="34" charset="0"/>
                <a:ea typeface="Arsenal"/>
                <a:cs typeface="Arsenal"/>
                <a:sym typeface="Arsenal"/>
              </a:rPr>
              <a:t>www.cairnconsultinggroup.com</a:t>
            </a:r>
          </a:p>
        </p:txBody>
      </p:sp>
    </p:spTree>
    <p:extLst>
      <p:ext uri="{BB962C8B-B14F-4D97-AF65-F5344CB8AC3E}">
        <p14:creationId xmlns:p14="http://schemas.microsoft.com/office/powerpoint/2010/main" val="242441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4</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dirty="0"/>
              <a:t>Current Operators</a:t>
            </a:r>
          </a:p>
        </p:txBody>
      </p:sp>
    </p:spTree>
    <p:extLst>
      <p:ext uri="{BB962C8B-B14F-4D97-AF65-F5344CB8AC3E}">
        <p14:creationId xmlns:p14="http://schemas.microsoft.com/office/powerpoint/2010/main" val="166561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ECA237-7DD9-2842-9CDE-FF6D9F8CB46E}"/>
              </a:ext>
            </a:extLst>
          </p:cNvPr>
          <p:cNvSpPr>
            <a:spLocks noGrp="1"/>
          </p:cNvSpPr>
          <p:nvPr>
            <p:ph type="sldNum" sz="quarter" idx="15"/>
          </p:nvPr>
        </p:nvSpPr>
        <p:spPr/>
        <p:txBody>
          <a:bodyPr/>
          <a:lstStyle/>
          <a:p>
            <a:pPr>
              <a:defRPr/>
            </a:pPr>
            <a:fld id="{8AA4DBC8-4739-8E4E-8BD6-5C75040D97B1}" type="slidenum">
              <a:rPr lang="en-US" smtClean="0"/>
              <a:pPr>
                <a:defRPr/>
              </a:pPr>
              <a:t>5</a:t>
            </a:fld>
            <a:endParaRPr lang="en-US" dirty="0"/>
          </a:p>
        </p:txBody>
      </p:sp>
      <p:sp>
        <p:nvSpPr>
          <p:cNvPr id="2" name="Title 1" descr="Title - 7a2d59c9-570c-4a96-98cd-66e32198ffb7 How many years have you been in operation, or have you been providing glamping accommodations and services?">
            <a:extLst>
              <a:ext uri="{FF2B5EF4-FFF2-40B4-BE49-F238E27FC236}">
                <a16:creationId xmlns:a16="http://schemas.microsoft.com/office/drawing/2014/main" id="{113046D0-360F-A322-DB66-5D17E88E3905}"/>
              </a:ext>
            </a:extLst>
          </p:cNvPr>
          <p:cNvSpPr>
            <a:spLocks noGrp="1"/>
          </p:cNvSpPr>
          <p:nvPr>
            <p:ph type="title"/>
            <p:custDataLst>
              <p:tags r:id="rId1"/>
            </p:custDataLst>
          </p:nvPr>
        </p:nvSpPr>
        <p:spPr/>
        <p:txBody>
          <a:bodyPr>
            <a:normAutofit/>
          </a:bodyPr>
          <a:lstStyle/>
          <a:p>
            <a:r>
              <a:rPr lang="en-US" dirty="0"/>
              <a:t>Years of Operation &amp; Ownership Structure</a:t>
            </a:r>
          </a:p>
        </p:txBody>
      </p:sp>
      <p:graphicFrame>
        <p:nvGraphicFramePr>
          <p:cNvPr id="5" name="Chart 4" descr="7a2d59c9-570c-4a96-98cd-66e32198ffb7 How many years have you been in operation, or have you been providing glamping accommodations and services?">
            <a:extLst>
              <a:ext uri="{FF2B5EF4-FFF2-40B4-BE49-F238E27FC236}">
                <a16:creationId xmlns:a16="http://schemas.microsoft.com/office/drawing/2014/main" id="{60842396-DD4A-1A5F-F05F-3DBFFFAFF57C}"/>
              </a:ext>
            </a:extLst>
          </p:cNvPr>
          <p:cNvGraphicFramePr/>
          <p:nvPr>
            <p:custDataLst>
              <p:tags r:id="rId2"/>
            </p:custDataLst>
            <p:extLst>
              <p:ext uri="{D42A27DB-BD31-4B8C-83A1-F6EECF244321}">
                <p14:modId xmlns:p14="http://schemas.microsoft.com/office/powerpoint/2010/main" val="378308841"/>
              </p:ext>
            </p:extLst>
          </p:nvPr>
        </p:nvGraphicFramePr>
        <p:xfrm>
          <a:off x="244338" y="3232122"/>
          <a:ext cx="3648556" cy="30481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descr="603f46ca-95ba-4914-9bfd-bc538da94adf What type of ownership/ownership structure do you have?">
            <a:extLst>
              <a:ext uri="{FF2B5EF4-FFF2-40B4-BE49-F238E27FC236}">
                <a16:creationId xmlns:a16="http://schemas.microsoft.com/office/drawing/2014/main" id="{F66E33D4-E8A2-2C80-3E61-D186C8FAC0AF}"/>
              </a:ext>
            </a:extLst>
          </p:cNvPr>
          <p:cNvGraphicFramePr/>
          <p:nvPr>
            <p:custDataLst>
              <p:tags r:id="rId3"/>
            </p:custDataLst>
            <p:extLst>
              <p:ext uri="{D42A27DB-BD31-4B8C-83A1-F6EECF244321}">
                <p14:modId xmlns:p14="http://schemas.microsoft.com/office/powerpoint/2010/main" val="2209446922"/>
              </p:ext>
            </p:extLst>
          </p:nvPr>
        </p:nvGraphicFramePr>
        <p:xfrm>
          <a:off x="4194061" y="3232122"/>
          <a:ext cx="3196350" cy="304815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42EC8ADF-3C09-0BEA-AD23-656D2CA27206}"/>
              </a:ext>
            </a:extLst>
          </p:cNvPr>
          <p:cNvSpPr txBox="1"/>
          <p:nvPr/>
        </p:nvSpPr>
        <p:spPr>
          <a:xfrm>
            <a:off x="4194061" y="2086699"/>
            <a:ext cx="3257899" cy="830997"/>
          </a:xfrm>
          <a:prstGeom prst="rect">
            <a:avLst/>
          </a:prstGeom>
          <a:solidFill>
            <a:schemeClr val="bg1">
              <a:lumMod val="95000"/>
            </a:schemeClr>
          </a:solidFill>
        </p:spPr>
        <p:txBody>
          <a:bodyPr wrap="square" rtlCol="0" anchor="ctr">
            <a:noAutofit/>
          </a:bodyPr>
          <a:lstStyle/>
          <a:p>
            <a:r>
              <a:rPr lang="en-US" sz="1600" b="1" dirty="0">
                <a:ea typeface="Open Sans Light" panose="020B0306030504020204" pitchFamily="34" charset="0"/>
                <a:cs typeface="Open Sans Light" panose="020B0306030504020204" pitchFamily="34" charset="0"/>
              </a:rPr>
              <a:t>What type of ownership structure do you have?</a:t>
            </a:r>
            <a:endParaRPr lang="en-US" sz="1600" b="1" dirty="0">
              <a:latin typeface="+mn-l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4054B7F7-2072-2A22-5D12-3A1AB268D475}"/>
              </a:ext>
            </a:extLst>
          </p:cNvPr>
          <p:cNvSpPr txBox="1"/>
          <p:nvPr/>
        </p:nvSpPr>
        <p:spPr>
          <a:xfrm>
            <a:off x="244338" y="2086699"/>
            <a:ext cx="3648556" cy="830997"/>
          </a:xfrm>
          <a:prstGeom prst="rect">
            <a:avLst/>
          </a:prstGeom>
          <a:solidFill>
            <a:schemeClr val="bg1">
              <a:lumMod val="95000"/>
            </a:schemeClr>
          </a:solidFill>
        </p:spPr>
        <p:txBody>
          <a:bodyPr wrap="square" rtlCol="0">
            <a:spAutoFit/>
          </a:bodyPr>
          <a:lstStyle/>
          <a:p>
            <a:r>
              <a:rPr lang="en-US" sz="1600" b="1" dirty="0">
                <a:latin typeface="+mn-lt"/>
                <a:ea typeface="Open Sans Light" panose="020B0306030504020204" pitchFamily="34" charset="0"/>
                <a:cs typeface="Open Sans Light" panose="020B0306030504020204" pitchFamily="34" charset="0"/>
              </a:rPr>
              <a:t>How many years have you been in operation, or have you been providing glamping accommodations and services? </a:t>
            </a:r>
          </a:p>
        </p:txBody>
      </p:sp>
      <p:graphicFrame>
        <p:nvGraphicFramePr>
          <p:cNvPr id="6" name="Chart 5" descr="788d7465-3091-4d6b-a1b9-6f721fd1d26f How many glamping locations do you have?">
            <a:extLst>
              <a:ext uri="{FF2B5EF4-FFF2-40B4-BE49-F238E27FC236}">
                <a16:creationId xmlns:a16="http://schemas.microsoft.com/office/drawing/2014/main" id="{05140302-94CF-CBAD-D808-6B2858D45FA5}"/>
              </a:ext>
            </a:extLst>
          </p:cNvPr>
          <p:cNvGraphicFramePr/>
          <p:nvPr>
            <p:custDataLst>
              <p:tags r:id="rId4"/>
            </p:custDataLst>
            <p:extLst>
              <p:ext uri="{D42A27DB-BD31-4B8C-83A1-F6EECF244321}">
                <p14:modId xmlns:p14="http://schemas.microsoft.com/office/powerpoint/2010/main" val="4279109476"/>
              </p:ext>
            </p:extLst>
          </p:nvPr>
        </p:nvGraphicFramePr>
        <p:xfrm>
          <a:off x="7403690" y="3771172"/>
          <a:ext cx="4800606" cy="3086827"/>
        </p:xfrm>
        <a:graphic>
          <a:graphicData uri="http://schemas.openxmlformats.org/drawingml/2006/chart">
            <c:chart xmlns:c="http://schemas.openxmlformats.org/drawingml/2006/chart" xmlns:r="http://schemas.openxmlformats.org/officeDocument/2006/relationships" r:id="rId9"/>
          </a:graphicData>
        </a:graphic>
      </p:graphicFrame>
      <p:sp>
        <p:nvSpPr>
          <p:cNvPr id="10" name="Title 1" descr="Title - 788d7465-3091-4d6b-a1b9-6f721fd1d26f How many glamping locations do you have?">
            <a:extLst>
              <a:ext uri="{FF2B5EF4-FFF2-40B4-BE49-F238E27FC236}">
                <a16:creationId xmlns:a16="http://schemas.microsoft.com/office/drawing/2014/main" id="{376F736A-8DC9-F458-AB37-0022CD6C3170}"/>
              </a:ext>
            </a:extLst>
          </p:cNvPr>
          <p:cNvSpPr txBox="1">
            <a:spLocks/>
          </p:cNvSpPr>
          <p:nvPr>
            <p:custDataLst>
              <p:tags r:id="rId5"/>
            </p:custDataLst>
          </p:nvPr>
        </p:nvSpPr>
        <p:spPr>
          <a:xfrm>
            <a:off x="8318090" y="372237"/>
            <a:ext cx="3686933" cy="1119188"/>
          </a:xfrm>
          <a:prstGeom prst="rect">
            <a:avLst/>
          </a:prstGeom>
        </p:spPr>
        <p:txBody>
          <a:bodyPr anchor="ctr" anchorCtr="0">
            <a:normAutofit/>
          </a:bodyPr>
          <a:lstStyle>
            <a:lvl1pPr algn="l" rtl="0" eaLnBrk="0" fontAlgn="base" hangingPunct="0">
              <a:lnSpc>
                <a:spcPct val="90000"/>
              </a:lnSpc>
              <a:spcBef>
                <a:spcPct val="0"/>
              </a:spcBef>
              <a:spcAft>
                <a:spcPct val="0"/>
              </a:spcAft>
              <a:defRPr sz="3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endParaRPr lang="en-US" sz="3200" b="1" i="1" dirty="0"/>
          </a:p>
        </p:txBody>
      </p:sp>
      <p:sp>
        <p:nvSpPr>
          <p:cNvPr id="11" name="TextBox 10">
            <a:extLst>
              <a:ext uri="{FF2B5EF4-FFF2-40B4-BE49-F238E27FC236}">
                <a16:creationId xmlns:a16="http://schemas.microsoft.com/office/drawing/2014/main" id="{6F480CC0-E94E-E953-78B2-2EB0079D43EC}"/>
              </a:ext>
            </a:extLst>
          </p:cNvPr>
          <p:cNvSpPr txBox="1"/>
          <p:nvPr/>
        </p:nvSpPr>
        <p:spPr>
          <a:xfrm>
            <a:off x="8532606" y="3406816"/>
            <a:ext cx="3257899" cy="830997"/>
          </a:xfrm>
          <a:prstGeom prst="rect">
            <a:avLst/>
          </a:prstGeom>
          <a:solidFill>
            <a:schemeClr val="bg1">
              <a:lumMod val="95000"/>
            </a:schemeClr>
          </a:solidFill>
        </p:spPr>
        <p:txBody>
          <a:bodyPr wrap="square" rtlCol="0" anchor="ctr">
            <a:noAutofit/>
          </a:bodyPr>
          <a:lstStyle/>
          <a:p>
            <a:r>
              <a:rPr lang="en-US" sz="1600" b="1" dirty="0">
                <a:ea typeface="Open Sans Light" panose="020B0306030504020204" pitchFamily="34" charset="0"/>
                <a:cs typeface="Open Sans Light" panose="020B0306030504020204" pitchFamily="34" charset="0"/>
              </a:rPr>
              <a:t>How many locations do you have for glamping?</a:t>
            </a:r>
          </a:p>
        </p:txBody>
      </p:sp>
    </p:spTree>
    <p:extLst>
      <p:ext uri="{BB962C8B-B14F-4D97-AF65-F5344CB8AC3E}">
        <p14:creationId xmlns:p14="http://schemas.microsoft.com/office/powerpoint/2010/main" val="330466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BFBDFD-B377-4276-89E4-8983BBB4569C}"/>
              </a:ext>
            </a:extLst>
          </p:cNvPr>
          <p:cNvSpPr>
            <a:spLocks noGrp="1"/>
          </p:cNvSpPr>
          <p:nvPr>
            <p:ph type="sldNum" sz="quarter" idx="15"/>
          </p:nvPr>
        </p:nvSpPr>
        <p:spPr/>
        <p:txBody>
          <a:bodyPr/>
          <a:lstStyle/>
          <a:p>
            <a:pPr>
              <a:defRPr/>
            </a:pPr>
            <a:fld id="{8AA4DBC8-4739-8E4E-8BD6-5C75040D97B1}" type="slidenum">
              <a:rPr lang="en-US" smtClean="0"/>
              <a:pPr>
                <a:defRPr/>
              </a:pPr>
              <a:t>6</a:t>
            </a:fld>
            <a:endParaRPr lang="en-US" dirty="0"/>
          </a:p>
        </p:txBody>
      </p:sp>
      <p:sp>
        <p:nvSpPr>
          <p:cNvPr id="2" name="Title 1" descr="Title - 630ec2f0-0a12-434e-844e-75116ba252d6 What type of property or properties do you currently own or operate? SELECT ALL THAT APPLY">
            <a:extLst>
              <a:ext uri="{FF2B5EF4-FFF2-40B4-BE49-F238E27FC236}">
                <a16:creationId xmlns:a16="http://schemas.microsoft.com/office/drawing/2014/main" id="{159F1F2C-EB18-CDE8-1744-EF07F4B07BA6}"/>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What type of property or properties do you currently own or operate? </a:t>
            </a:r>
          </a:p>
        </p:txBody>
      </p:sp>
      <p:graphicFrame>
        <p:nvGraphicFramePr>
          <p:cNvPr id="5" name="Chart 4" descr="630ec2f0-0a12-434e-844e-75116ba252d6 What type of property or properties do you currently own or operate? SELECT ALL THAT APPLY">
            <a:extLst>
              <a:ext uri="{FF2B5EF4-FFF2-40B4-BE49-F238E27FC236}">
                <a16:creationId xmlns:a16="http://schemas.microsoft.com/office/drawing/2014/main" id="{EF0C31FB-D466-F101-C17E-5C0339B932EF}"/>
              </a:ext>
            </a:extLst>
          </p:cNvPr>
          <p:cNvGraphicFramePr/>
          <p:nvPr>
            <p:custDataLst>
              <p:tags r:id="rId2"/>
            </p:custDataLst>
            <p:extLst>
              <p:ext uri="{D42A27DB-BD31-4B8C-83A1-F6EECF244321}">
                <p14:modId xmlns:p14="http://schemas.microsoft.com/office/powerpoint/2010/main" val="3748820872"/>
              </p:ext>
            </p:extLst>
          </p:nvPr>
        </p:nvGraphicFramePr>
        <p:xfrm>
          <a:off x="2028207" y="2443253"/>
          <a:ext cx="3239252" cy="4607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descr="630ec2f0-0a12-434e-844e-75116ba252d6 What type of property or properties do you currently own or operate? SELECT ALL THAT APPLY">
            <a:extLst>
              <a:ext uri="{FF2B5EF4-FFF2-40B4-BE49-F238E27FC236}">
                <a16:creationId xmlns:a16="http://schemas.microsoft.com/office/drawing/2014/main" id="{508EE99B-B612-231C-C40C-A1D545789617}"/>
              </a:ext>
            </a:extLst>
          </p:cNvPr>
          <p:cNvGraphicFramePr/>
          <p:nvPr>
            <p:custDataLst>
              <p:tags r:id="rId3"/>
            </p:custDataLst>
            <p:extLst>
              <p:ext uri="{D42A27DB-BD31-4B8C-83A1-F6EECF244321}">
                <p14:modId xmlns:p14="http://schemas.microsoft.com/office/powerpoint/2010/main" val="1458038450"/>
              </p:ext>
            </p:extLst>
          </p:nvPr>
        </p:nvGraphicFramePr>
        <p:xfrm>
          <a:off x="6595305" y="2454527"/>
          <a:ext cx="3529098" cy="460717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4DBD4491-21AB-0496-F20F-FB5D785240B9}"/>
              </a:ext>
            </a:extLst>
          </p:cNvPr>
          <p:cNvSpPr txBox="1"/>
          <p:nvPr/>
        </p:nvSpPr>
        <p:spPr>
          <a:xfrm>
            <a:off x="2028208" y="2062647"/>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Stand-Alone vs. Add-On</a:t>
            </a:r>
            <a:endParaRPr lang="en-US" dirty="0">
              <a:latin typeface="+mn-lt"/>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11351D6A-B086-085F-8CEB-E7E95FCA9F84}"/>
              </a:ext>
            </a:extLst>
          </p:cNvPr>
          <p:cNvSpPr txBox="1"/>
          <p:nvPr/>
        </p:nvSpPr>
        <p:spPr>
          <a:xfrm>
            <a:off x="6700355" y="2073921"/>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On vs. Off Grid</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4301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DC03AB-4A52-3C2D-F861-0D78609904E6}"/>
              </a:ext>
            </a:extLst>
          </p:cNvPr>
          <p:cNvSpPr>
            <a:spLocks noGrp="1"/>
          </p:cNvSpPr>
          <p:nvPr>
            <p:ph type="sldNum" sz="quarter" idx="15"/>
          </p:nvPr>
        </p:nvSpPr>
        <p:spPr/>
        <p:txBody>
          <a:bodyPr/>
          <a:lstStyle/>
          <a:p>
            <a:pPr>
              <a:defRPr/>
            </a:pPr>
            <a:fld id="{8AA4DBC8-4739-8E4E-8BD6-5C75040D97B1}" type="slidenum">
              <a:rPr lang="en-US" smtClean="0"/>
              <a:pPr>
                <a:defRPr/>
              </a:pPr>
              <a:t>7</a:t>
            </a:fld>
            <a:endParaRPr lang="en-US" dirty="0"/>
          </a:p>
        </p:txBody>
      </p:sp>
      <p:sp>
        <p:nvSpPr>
          <p:cNvPr id="2" name="Title 1" descr="Title - c6a262af-10e8-4acb-ae0f-592f0554d6d6 Are any of your properties near major destinations and if so, which ones? SELECT ALL THAT APPLY">
            <a:extLst>
              <a:ext uri="{FF2B5EF4-FFF2-40B4-BE49-F238E27FC236}">
                <a16:creationId xmlns:a16="http://schemas.microsoft.com/office/drawing/2014/main" id="{004BC586-8545-CEF0-21CC-69057F8C7976}"/>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Are any of your properties near major </a:t>
            </a:r>
            <a:br>
              <a:rPr lang="en-US" sz="3600" b="1" i="1" dirty="0">
                <a:ea typeface="Open Sans Light" panose="020B0306030504020204" pitchFamily="34" charset="0"/>
                <a:cs typeface="Open Sans Light" panose="020B0306030504020204" pitchFamily="34" charset="0"/>
              </a:rPr>
            </a:br>
            <a:r>
              <a:rPr lang="en-US" sz="3600" b="1" i="1" dirty="0">
                <a:ea typeface="Open Sans Light" panose="020B0306030504020204" pitchFamily="34" charset="0"/>
                <a:cs typeface="Open Sans Light" panose="020B0306030504020204" pitchFamily="34" charset="0"/>
              </a:rPr>
              <a:t>destinations, and if so, which ones?</a:t>
            </a:r>
          </a:p>
        </p:txBody>
      </p:sp>
      <p:graphicFrame>
        <p:nvGraphicFramePr>
          <p:cNvPr id="5" name="Chart 4" descr="c6a262af-10e8-4acb-ae0f-592f0554d6d6 Are any of your properties near major destinations and if so, which ones? SELECT ALL THAT APPLY">
            <a:extLst>
              <a:ext uri="{FF2B5EF4-FFF2-40B4-BE49-F238E27FC236}">
                <a16:creationId xmlns:a16="http://schemas.microsoft.com/office/drawing/2014/main" id="{CD695CBB-D08A-B667-EC10-6B06F08A772D}"/>
              </a:ext>
            </a:extLst>
          </p:cNvPr>
          <p:cNvGraphicFramePr/>
          <p:nvPr>
            <p:custDataLst>
              <p:tags r:id="rId2"/>
            </p:custDataLst>
            <p:extLst>
              <p:ext uri="{D42A27DB-BD31-4B8C-83A1-F6EECF244321}">
                <p14:modId xmlns:p14="http://schemas.microsoft.com/office/powerpoint/2010/main" val="333493548"/>
              </p:ext>
            </p:extLst>
          </p:nvPr>
        </p:nvGraphicFramePr>
        <p:xfrm>
          <a:off x="2682000" y="2286678"/>
          <a:ext cx="6647481" cy="4266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35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3F4D420-D801-16CC-D6A7-E8CADB3F9F3B}"/>
              </a:ext>
            </a:extLst>
          </p:cNvPr>
          <p:cNvSpPr txBox="1"/>
          <p:nvPr/>
        </p:nvSpPr>
        <p:spPr>
          <a:xfrm>
            <a:off x="308322" y="4097540"/>
            <a:ext cx="7092418" cy="2491551"/>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EE6D3B4C-1840-8F3F-AB57-5FA18ED158BF}"/>
              </a:ext>
            </a:extLst>
          </p:cNvPr>
          <p:cNvSpPr txBox="1"/>
          <p:nvPr/>
        </p:nvSpPr>
        <p:spPr>
          <a:xfrm>
            <a:off x="297248" y="1836647"/>
            <a:ext cx="7092418" cy="1950532"/>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4" name="Slide Number Placeholder 3">
            <a:extLst>
              <a:ext uri="{FF2B5EF4-FFF2-40B4-BE49-F238E27FC236}">
                <a16:creationId xmlns:a16="http://schemas.microsoft.com/office/drawing/2014/main" id="{6D8DDC3F-9CF0-E503-F318-7489CE2F9A55}"/>
              </a:ext>
            </a:extLst>
          </p:cNvPr>
          <p:cNvSpPr>
            <a:spLocks noGrp="1"/>
          </p:cNvSpPr>
          <p:nvPr>
            <p:ph type="sldNum" sz="quarter" idx="15"/>
          </p:nvPr>
        </p:nvSpPr>
        <p:spPr/>
        <p:txBody>
          <a:bodyPr/>
          <a:lstStyle/>
          <a:p>
            <a:pPr>
              <a:defRPr/>
            </a:pPr>
            <a:fld id="{8AA4DBC8-4739-8E4E-8BD6-5C75040D97B1}" type="slidenum">
              <a:rPr lang="en-US" smtClean="0"/>
              <a:pPr>
                <a:defRPr/>
              </a:pPr>
              <a:t>8</a:t>
            </a:fld>
            <a:endParaRPr lang="en-US" dirty="0"/>
          </a:p>
        </p:txBody>
      </p:sp>
      <p:sp>
        <p:nvSpPr>
          <p:cNvPr id="2" name="Title 1" descr="Title - 5d526fd1-4870-4553-af0d-a9ce5e74ef39 What was your initial cost to launch your business?">
            <a:extLst>
              <a:ext uri="{FF2B5EF4-FFF2-40B4-BE49-F238E27FC236}">
                <a16:creationId xmlns:a16="http://schemas.microsoft.com/office/drawing/2014/main" id="{FC97BEF8-6D6E-2552-4F3D-2EF08AA27E00}"/>
              </a:ext>
            </a:extLst>
          </p:cNvPr>
          <p:cNvSpPr>
            <a:spLocks noGrp="1"/>
          </p:cNvSpPr>
          <p:nvPr>
            <p:ph type="title"/>
            <p:custDataLst>
              <p:tags r:id="rId1"/>
            </p:custDataLst>
          </p:nvPr>
        </p:nvSpPr>
        <p:spPr/>
        <p:txBody>
          <a:bodyPr/>
          <a:lstStyle/>
          <a:p>
            <a:pPr algn="l"/>
            <a:r>
              <a:rPr lang="en-US" sz="3600" b="1" i="1" dirty="0">
                <a:ea typeface="Open Sans Light" panose="020B0306030504020204" pitchFamily="34" charset="0"/>
                <a:cs typeface="Open Sans Light" panose="020B0306030504020204" pitchFamily="34" charset="0"/>
              </a:rPr>
              <a:t>What was your initial cost to launch your business? </a:t>
            </a:r>
          </a:p>
        </p:txBody>
      </p:sp>
      <p:graphicFrame>
        <p:nvGraphicFramePr>
          <p:cNvPr id="11" name="Chart 10" descr="8fcd8f31-ef59-47c4-b0d2-a0220a4314eb How many, if any, of each of the following structures are part of your property or properties?">
            <a:extLst>
              <a:ext uri="{FF2B5EF4-FFF2-40B4-BE49-F238E27FC236}">
                <a16:creationId xmlns:a16="http://schemas.microsoft.com/office/drawing/2014/main" id="{20A9F8FE-8425-D2F7-B92F-8884F268A4DA}"/>
              </a:ext>
            </a:extLst>
          </p:cNvPr>
          <p:cNvGraphicFramePr/>
          <p:nvPr>
            <p:custDataLst>
              <p:tags r:id="rId2"/>
            </p:custDataLst>
            <p:extLst>
              <p:ext uri="{D42A27DB-BD31-4B8C-83A1-F6EECF244321}">
                <p14:modId xmlns:p14="http://schemas.microsoft.com/office/powerpoint/2010/main" val="3533180620"/>
              </p:ext>
            </p:extLst>
          </p:nvPr>
        </p:nvGraphicFramePr>
        <p:xfrm>
          <a:off x="7776623" y="3854156"/>
          <a:ext cx="4148085" cy="2944671"/>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E7CE54B6-A9E1-5D0F-CCC7-E8B23303925B}"/>
              </a:ext>
            </a:extLst>
          </p:cNvPr>
          <p:cNvSpPr txBox="1"/>
          <p:nvPr/>
        </p:nvSpPr>
        <p:spPr>
          <a:xfrm>
            <a:off x="8148738" y="3484824"/>
            <a:ext cx="3646371"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Type of Funding Used</a:t>
            </a:r>
          </a:p>
        </p:txBody>
      </p:sp>
      <p:sp>
        <p:nvSpPr>
          <p:cNvPr id="16" name="TextBox 15">
            <a:extLst>
              <a:ext uri="{FF2B5EF4-FFF2-40B4-BE49-F238E27FC236}">
                <a16:creationId xmlns:a16="http://schemas.microsoft.com/office/drawing/2014/main" id="{44559877-BCD3-7114-A656-6F192EB903A3}"/>
              </a:ext>
            </a:extLst>
          </p:cNvPr>
          <p:cNvSpPr txBox="1"/>
          <p:nvPr/>
        </p:nvSpPr>
        <p:spPr>
          <a:xfrm>
            <a:off x="308321" y="6127426"/>
            <a:ext cx="7092419" cy="461665"/>
          </a:xfrm>
          <a:prstGeom prst="rect">
            <a:avLst/>
          </a:prstGeom>
          <a:solidFill>
            <a:srgbClr val="C87404"/>
          </a:solidFill>
        </p:spPr>
        <p:txBody>
          <a:bodyPr wrap="square" rtlCol="0">
            <a:spAutoFit/>
          </a:bodyPr>
          <a:lstStyle/>
          <a:p>
            <a:pPr algn="ctr"/>
            <a:r>
              <a:rPr lang="en-US" sz="2400" dirty="0">
                <a:solidFill>
                  <a:schemeClr val="bg1"/>
                </a:solidFill>
                <a:latin typeface="+mn-lt"/>
                <a:ea typeface="Open Sans Light" panose="020B0306030504020204" pitchFamily="34" charset="0"/>
                <a:cs typeface="Open Sans Light" panose="020B0306030504020204" pitchFamily="34" charset="0"/>
              </a:rPr>
              <a:t>Investment Needed for Future Growth: </a:t>
            </a:r>
            <a:r>
              <a:rPr lang="en-US" sz="2400" b="1" dirty="0">
                <a:solidFill>
                  <a:schemeClr val="bg1"/>
                </a:solidFill>
                <a:latin typeface="+mn-lt"/>
                <a:ea typeface="Open Sans Light" panose="020B0306030504020204" pitchFamily="34" charset="0"/>
                <a:cs typeface="Open Sans Light" panose="020B0306030504020204" pitchFamily="34" charset="0"/>
              </a:rPr>
              <a:t>$909,148</a:t>
            </a:r>
          </a:p>
        </p:txBody>
      </p:sp>
      <p:graphicFrame>
        <p:nvGraphicFramePr>
          <p:cNvPr id="22" name="Chart 21" descr="03cf76cf-4153-4080-917b-aa76670f16a6 Overall, what has been your estimated annual gross revenue? by How many glamping locations do you have?">
            <a:extLst>
              <a:ext uri="{FF2B5EF4-FFF2-40B4-BE49-F238E27FC236}">
                <a16:creationId xmlns:a16="http://schemas.microsoft.com/office/drawing/2014/main" id="{A9A1A803-5DEA-6AC0-EDFC-A3FB9403F3AE}"/>
              </a:ext>
            </a:extLst>
          </p:cNvPr>
          <p:cNvGraphicFramePr/>
          <p:nvPr>
            <p:custDataLst>
              <p:tags r:id="rId3"/>
            </p:custDataLst>
            <p:extLst>
              <p:ext uri="{D42A27DB-BD31-4B8C-83A1-F6EECF244321}">
                <p14:modId xmlns:p14="http://schemas.microsoft.com/office/powerpoint/2010/main" val="3742608284"/>
              </p:ext>
            </p:extLst>
          </p:nvPr>
        </p:nvGraphicFramePr>
        <p:xfrm>
          <a:off x="396891" y="2012653"/>
          <a:ext cx="6879102" cy="1815882"/>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5BFA6138-0E26-20C1-EEA3-AC53282F2F52}"/>
              </a:ext>
            </a:extLst>
          </p:cNvPr>
          <p:cNvSpPr txBox="1"/>
          <p:nvPr/>
        </p:nvSpPr>
        <p:spPr>
          <a:xfrm>
            <a:off x="319394" y="1851318"/>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2023</a:t>
            </a:r>
          </a:p>
        </p:txBody>
      </p:sp>
      <p:graphicFrame>
        <p:nvGraphicFramePr>
          <p:cNvPr id="26" name="Chart 25" descr="03cf76cf-4153-4080-917b-aa76670f16a6 Overall, what has been your estimated annual gross revenue? by How many glamping locations do you have?">
            <a:extLst>
              <a:ext uri="{FF2B5EF4-FFF2-40B4-BE49-F238E27FC236}">
                <a16:creationId xmlns:a16="http://schemas.microsoft.com/office/drawing/2014/main" id="{3BD1F9C9-BD61-D8E5-A5A5-BEFFF162A0F9}"/>
              </a:ext>
            </a:extLst>
          </p:cNvPr>
          <p:cNvGraphicFramePr/>
          <p:nvPr>
            <p:custDataLst>
              <p:tags r:id="rId4"/>
            </p:custDataLst>
            <p:extLst>
              <p:ext uri="{D42A27DB-BD31-4B8C-83A1-F6EECF244321}">
                <p14:modId xmlns:p14="http://schemas.microsoft.com/office/powerpoint/2010/main" val="465039869"/>
              </p:ext>
            </p:extLst>
          </p:nvPr>
        </p:nvGraphicFramePr>
        <p:xfrm>
          <a:off x="407963" y="4139798"/>
          <a:ext cx="6879102" cy="1815882"/>
        </p:xfrm>
        <a:graphic>
          <a:graphicData uri="http://schemas.openxmlformats.org/drawingml/2006/chart">
            <c:chart xmlns:c="http://schemas.openxmlformats.org/drawingml/2006/chart" xmlns:r="http://schemas.openxmlformats.org/officeDocument/2006/relationships" r:id="rId9"/>
          </a:graphicData>
        </a:graphic>
      </p:graphicFrame>
      <p:sp>
        <p:nvSpPr>
          <p:cNvPr id="23" name="Plus Sign 22">
            <a:extLst>
              <a:ext uri="{FF2B5EF4-FFF2-40B4-BE49-F238E27FC236}">
                <a16:creationId xmlns:a16="http://schemas.microsoft.com/office/drawing/2014/main" id="{A1B94D29-29FA-6A53-7C1B-7160BA4E8CB9}"/>
              </a:ext>
            </a:extLst>
          </p:cNvPr>
          <p:cNvSpPr/>
          <p:nvPr/>
        </p:nvSpPr>
        <p:spPr>
          <a:xfrm>
            <a:off x="2058361" y="2584498"/>
            <a:ext cx="457200" cy="51016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s 23">
            <a:extLst>
              <a:ext uri="{FF2B5EF4-FFF2-40B4-BE49-F238E27FC236}">
                <a16:creationId xmlns:a16="http://schemas.microsoft.com/office/drawing/2014/main" id="{3393DC1A-2920-53E8-5C3A-B105E32AA31E}"/>
              </a:ext>
            </a:extLst>
          </p:cNvPr>
          <p:cNvSpPr/>
          <p:nvPr/>
        </p:nvSpPr>
        <p:spPr>
          <a:xfrm>
            <a:off x="4334755" y="2633485"/>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us Sign 26">
            <a:extLst>
              <a:ext uri="{FF2B5EF4-FFF2-40B4-BE49-F238E27FC236}">
                <a16:creationId xmlns:a16="http://schemas.microsoft.com/office/drawing/2014/main" id="{9030107F-94D3-4611-6090-530369112C0C}"/>
              </a:ext>
            </a:extLst>
          </p:cNvPr>
          <p:cNvSpPr/>
          <p:nvPr/>
        </p:nvSpPr>
        <p:spPr>
          <a:xfrm>
            <a:off x="2058361" y="4640355"/>
            <a:ext cx="457200" cy="51016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quals 27">
            <a:extLst>
              <a:ext uri="{FF2B5EF4-FFF2-40B4-BE49-F238E27FC236}">
                <a16:creationId xmlns:a16="http://schemas.microsoft.com/office/drawing/2014/main" id="{0C24B872-4E54-113E-C8EC-C2B9F91F6E65}"/>
              </a:ext>
            </a:extLst>
          </p:cNvPr>
          <p:cNvSpPr/>
          <p:nvPr/>
        </p:nvSpPr>
        <p:spPr>
          <a:xfrm>
            <a:off x="4334755" y="4689342"/>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Left Brace 28">
            <a:extLst>
              <a:ext uri="{FF2B5EF4-FFF2-40B4-BE49-F238E27FC236}">
                <a16:creationId xmlns:a16="http://schemas.microsoft.com/office/drawing/2014/main" id="{5BDA954E-6AA8-0001-1957-23A8821CBCA0}"/>
              </a:ext>
            </a:extLst>
          </p:cNvPr>
          <p:cNvSpPr/>
          <p:nvPr/>
        </p:nvSpPr>
        <p:spPr>
          <a:xfrm rot="10800000">
            <a:off x="7618528" y="4074788"/>
            <a:ext cx="530210" cy="2029887"/>
          </a:xfrm>
          <a:prstGeom prst="lef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2512C530-0344-3694-7028-B70027FBAD56}"/>
              </a:ext>
            </a:extLst>
          </p:cNvPr>
          <p:cNvSpPr txBox="1"/>
          <p:nvPr/>
        </p:nvSpPr>
        <p:spPr>
          <a:xfrm>
            <a:off x="308322" y="4089301"/>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2024</a:t>
            </a:r>
          </a:p>
        </p:txBody>
      </p:sp>
    </p:spTree>
    <p:extLst>
      <p:ext uri="{BB962C8B-B14F-4D97-AF65-F5344CB8AC3E}">
        <p14:creationId xmlns:p14="http://schemas.microsoft.com/office/powerpoint/2010/main" val="5418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CF60B-B03D-C364-0856-54272895608D}"/>
              </a:ext>
            </a:extLst>
          </p:cNvPr>
          <p:cNvSpPr>
            <a:spLocks noGrp="1"/>
          </p:cNvSpPr>
          <p:nvPr>
            <p:ph type="sldNum" sz="quarter" idx="15"/>
          </p:nvPr>
        </p:nvSpPr>
        <p:spPr/>
        <p:txBody>
          <a:bodyPr/>
          <a:lstStyle/>
          <a:p>
            <a:pPr>
              <a:defRPr/>
            </a:pPr>
            <a:fld id="{8AA4DBC8-4739-8E4E-8BD6-5C75040D97B1}" type="slidenum">
              <a:rPr lang="en-US" smtClean="0"/>
              <a:pPr>
                <a:defRPr/>
              </a:pPr>
              <a:t>9</a:t>
            </a:fld>
            <a:endParaRPr lang="en-US" dirty="0"/>
          </a:p>
        </p:txBody>
      </p:sp>
      <p:sp>
        <p:nvSpPr>
          <p:cNvPr id="2" name="Title 1" descr="Title - 653527ed-b086-4f74-975c-d181720e4531 And what are your annual operational costs? by How many glamping locations do you have?">
            <a:extLst>
              <a:ext uri="{FF2B5EF4-FFF2-40B4-BE49-F238E27FC236}">
                <a16:creationId xmlns:a16="http://schemas.microsoft.com/office/drawing/2014/main" id="{0DEC858B-04EB-7735-65E3-E723CC861366}"/>
              </a:ext>
            </a:extLst>
          </p:cNvPr>
          <p:cNvSpPr>
            <a:spLocks noGrp="1"/>
          </p:cNvSpPr>
          <p:nvPr>
            <p:ph type="title"/>
            <p:custDataLst>
              <p:tags r:id="rId1"/>
            </p:custDataLst>
          </p:nvPr>
        </p:nvSpPr>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Overall, what has been your estimated annual gross revenue? And what are your annual operational costs? </a:t>
            </a:r>
          </a:p>
        </p:txBody>
      </p:sp>
      <p:sp>
        <p:nvSpPr>
          <p:cNvPr id="7" name="TextBox 6">
            <a:extLst>
              <a:ext uri="{FF2B5EF4-FFF2-40B4-BE49-F238E27FC236}">
                <a16:creationId xmlns:a16="http://schemas.microsoft.com/office/drawing/2014/main" id="{14AE8361-A23E-9949-1590-71528E6429CD}"/>
              </a:ext>
            </a:extLst>
          </p:cNvPr>
          <p:cNvSpPr txBox="1"/>
          <p:nvPr/>
        </p:nvSpPr>
        <p:spPr>
          <a:xfrm>
            <a:off x="7863830" y="3307806"/>
            <a:ext cx="4122549" cy="1477328"/>
          </a:xfrm>
          <a:prstGeom prst="rect">
            <a:avLst/>
          </a:prstGeom>
          <a:noFill/>
        </p:spPr>
        <p:txBody>
          <a:bodyPr wrap="square" rtlCol="0">
            <a:spAutoFit/>
          </a:bodyPr>
          <a:lstStyle/>
          <a:p>
            <a:pPr algn="l"/>
            <a:r>
              <a:rPr lang="en-US" dirty="0">
                <a:latin typeface="+mn-lt"/>
                <a:ea typeface="Open Sans Light" panose="020B0306030504020204" pitchFamily="34" charset="0"/>
                <a:cs typeface="Open Sans Light" panose="020B0306030504020204" pitchFamily="34" charset="0"/>
              </a:rPr>
              <a:t>When taking into consideration the reported operating costs, and nearly identical to last year, the typical glamping operator reports about $165,000 in net annual revenue.</a:t>
            </a:r>
          </a:p>
        </p:txBody>
      </p:sp>
      <p:sp>
        <p:nvSpPr>
          <p:cNvPr id="16" name="TextBox 15">
            <a:extLst>
              <a:ext uri="{FF2B5EF4-FFF2-40B4-BE49-F238E27FC236}">
                <a16:creationId xmlns:a16="http://schemas.microsoft.com/office/drawing/2014/main" id="{1E169523-0744-4694-C4CA-FDE638E3E4D1}"/>
              </a:ext>
            </a:extLst>
          </p:cNvPr>
          <p:cNvSpPr txBox="1"/>
          <p:nvPr/>
        </p:nvSpPr>
        <p:spPr>
          <a:xfrm>
            <a:off x="308322" y="4259321"/>
            <a:ext cx="7092418" cy="2078173"/>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5DF968FF-FB1A-E347-4A92-7AD1747AB13D}"/>
              </a:ext>
            </a:extLst>
          </p:cNvPr>
          <p:cNvSpPr txBox="1"/>
          <p:nvPr/>
        </p:nvSpPr>
        <p:spPr>
          <a:xfrm>
            <a:off x="297248" y="1836647"/>
            <a:ext cx="7092418" cy="2181506"/>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graphicFrame>
        <p:nvGraphicFramePr>
          <p:cNvPr id="27" name="Chart 26" descr="03cf76cf-4153-4080-917b-aa76670f16a6 Overall, what has been your estimated annual gross revenue? by How many glamping locations do you have?">
            <a:extLst>
              <a:ext uri="{FF2B5EF4-FFF2-40B4-BE49-F238E27FC236}">
                <a16:creationId xmlns:a16="http://schemas.microsoft.com/office/drawing/2014/main" id="{64AC44D5-057D-716A-4536-9BF2D40A1EE3}"/>
              </a:ext>
            </a:extLst>
          </p:cNvPr>
          <p:cNvGraphicFramePr/>
          <p:nvPr>
            <p:custDataLst>
              <p:tags r:id="rId2"/>
            </p:custDataLst>
            <p:extLst>
              <p:ext uri="{D42A27DB-BD31-4B8C-83A1-F6EECF244321}">
                <p14:modId xmlns:p14="http://schemas.microsoft.com/office/powerpoint/2010/main" val="4030805006"/>
              </p:ext>
            </p:extLst>
          </p:nvPr>
        </p:nvGraphicFramePr>
        <p:xfrm>
          <a:off x="692188" y="2244407"/>
          <a:ext cx="6404963" cy="166356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4966F29-E66B-053C-680B-5CD3E922DB02}"/>
              </a:ext>
            </a:extLst>
          </p:cNvPr>
          <p:cNvSpPr txBox="1"/>
          <p:nvPr/>
        </p:nvSpPr>
        <p:spPr>
          <a:xfrm>
            <a:off x="319394" y="1851318"/>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2023</a:t>
            </a:r>
          </a:p>
        </p:txBody>
      </p:sp>
      <p:sp>
        <p:nvSpPr>
          <p:cNvPr id="22" name="Equals 21">
            <a:extLst>
              <a:ext uri="{FF2B5EF4-FFF2-40B4-BE49-F238E27FC236}">
                <a16:creationId xmlns:a16="http://schemas.microsoft.com/office/drawing/2014/main" id="{9F4CC19B-3A1C-3E63-FF28-33A012291109}"/>
              </a:ext>
            </a:extLst>
          </p:cNvPr>
          <p:cNvSpPr/>
          <p:nvPr/>
        </p:nvSpPr>
        <p:spPr>
          <a:xfrm>
            <a:off x="4695164" y="2796111"/>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BF23F033-2E2E-F53B-5178-AA35F9AE03F4}"/>
              </a:ext>
            </a:extLst>
          </p:cNvPr>
          <p:cNvSpPr txBox="1"/>
          <p:nvPr/>
        </p:nvSpPr>
        <p:spPr>
          <a:xfrm>
            <a:off x="308322" y="4251082"/>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2024</a:t>
            </a:r>
          </a:p>
        </p:txBody>
      </p:sp>
      <p:sp>
        <p:nvSpPr>
          <p:cNvPr id="26" name="Minus Sign 25">
            <a:extLst>
              <a:ext uri="{FF2B5EF4-FFF2-40B4-BE49-F238E27FC236}">
                <a16:creationId xmlns:a16="http://schemas.microsoft.com/office/drawing/2014/main" id="{58262EDB-062C-C228-91A1-02F18B895BA0}"/>
              </a:ext>
            </a:extLst>
          </p:cNvPr>
          <p:cNvSpPr/>
          <p:nvPr/>
        </p:nvSpPr>
        <p:spPr>
          <a:xfrm>
            <a:off x="2608024" y="2816116"/>
            <a:ext cx="463210" cy="326353"/>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hart 27" descr="03cf76cf-4153-4080-917b-aa76670f16a6 Overall, what has been your estimated annual gross revenue? by How many glamping locations do you have?">
            <a:extLst>
              <a:ext uri="{FF2B5EF4-FFF2-40B4-BE49-F238E27FC236}">
                <a16:creationId xmlns:a16="http://schemas.microsoft.com/office/drawing/2014/main" id="{D9D13CB0-0C9A-0D17-4C19-90FDB7D36136}"/>
              </a:ext>
            </a:extLst>
          </p:cNvPr>
          <p:cNvGraphicFramePr/>
          <p:nvPr>
            <p:custDataLst>
              <p:tags r:id="rId3"/>
            </p:custDataLst>
            <p:extLst>
              <p:ext uri="{D42A27DB-BD31-4B8C-83A1-F6EECF244321}">
                <p14:modId xmlns:p14="http://schemas.microsoft.com/office/powerpoint/2010/main" val="2670333941"/>
              </p:ext>
            </p:extLst>
          </p:nvPr>
        </p:nvGraphicFramePr>
        <p:xfrm>
          <a:off x="692188" y="4569857"/>
          <a:ext cx="6404963" cy="1663564"/>
        </p:xfrm>
        <a:graphic>
          <a:graphicData uri="http://schemas.openxmlformats.org/drawingml/2006/chart">
            <c:chart xmlns:c="http://schemas.openxmlformats.org/drawingml/2006/chart" xmlns:r="http://schemas.openxmlformats.org/officeDocument/2006/relationships" r:id="rId6"/>
          </a:graphicData>
        </a:graphic>
      </p:graphicFrame>
      <p:sp>
        <p:nvSpPr>
          <p:cNvPr id="29" name="Equals 28">
            <a:extLst>
              <a:ext uri="{FF2B5EF4-FFF2-40B4-BE49-F238E27FC236}">
                <a16:creationId xmlns:a16="http://schemas.microsoft.com/office/drawing/2014/main" id="{319F0E58-6500-9D9A-F542-51142BD1DD86}"/>
              </a:ext>
            </a:extLst>
          </p:cNvPr>
          <p:cNvSpPr/>
          <p:nvPr/>
        </p:nvSpPr>
        <p:spPr>
          <a:xfrm>
            <a:off x="4695164" y="5121561"/>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Minus Sign 29">
            <a:extLst>
              <a:ext uri="{FF2B5EF4-FFF2-40B4-BE49-F238E27FC236}">
                <a16:creationId xmlns:a16="http://schemas.microsoft.com/office/drawing/2014/main" id="{EF12B98B-76CE-8AAB-712F-D1AE2BB7CE7E}"/>
              </a:ext>
            </a:extLst>
          </p:cNvPr>
          <p:cNvSpPr/>
          <p:nvPr/>
        </p:nvSpPr>
        <p:spPr>
          <a:xfrm>
            <a:off x="2608024" y="5141566"/>
            <a:ext cx="463210" cy="326353"/>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970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ROJECT882C8F59-578C-45DE-ADB1-EE7F53E3B3DF" val="2021-41-08 08:41:02 -05:00"/>
  <p:tag name="QPROJECT06C7002A-2AB5-445E-A4F9-DC621AF45601" val="2021-36-09 02:36:29 -05:00"/>
  <p:tag name="QPROJECT50FABAB1-F10B-49C5-B1A7-639D4A103A96" val="2021-08-15 02:08:53 -04:00"/>
  <p:tag name="QPROJECTE426CEBA-87FA-4644-975A-3384CB51055C" val="2023-38-23 01:38:18 -04:00"/>
  <p:tag name="QPROJECTD69EFF50-197C-4860-A648-64C546C1F34C" val="2023-58-26 10:58:03 -04:00"/>
  <p:tag name="QPROJECT4E610F80-B375-4F0A-8F25-37578A28077B" val="2023-38-10 03:38:30 -04:00"/>
</p:tagLst>
</file>

<file path=ppt/tags/tag10.xml><?xml version="1.0" encoding="utf-8"?>
<p:tagLst xmlns:a="http://schemas.openxmlformats.org/drawingml/2006/main" xmlns:r="http://schemas.openxmlformats.org/officeDocument/2006/relationships" xmlns:p="http://schemas.openxmlformats.org/presentationml/2006/main">
  <p:tag name="ANALYSISITEMTITLE" val="c6a262af-10e8-4acb-ae0f-592f0554d6d6"/>
  <p:tag name="ORIGINALTEXT" val="Are any of your properties near major destinations and if so, which ones? SELECT ALL THAT APPLY"/>
</p:tagLst>
</file>

<file path=ppt/tags/tag11.xml><?xml version="1.0" encoding="utf-8"?>
<p:tagLst xmlns:a="http://schemas.openxmlformats.org/drawingml/2006/main" xmlns:r="http://schemas.openxmlformats.org/officeDocument/2006/relationships" xmlns:p="http://schemas.openxmlformats.org/presentationml/2006/main">
  <p:tag name="ANALYSISITEM" val="c6a262af-10e8-4acb-ae0f-592f0554d6d6"/>
  <p:tag name="ANALYSISITEMDATABOUNDS" val="1x1-2x8"/>
</p:tagLst>
</file>

<file path=ppt/tags/tag12.xml><?xml version="1.0" encoding="utf-8"?>
<p:tagLst xmlns:a="http://schemas.openxmlformats.org/drawingml/2006/main" xmlns:r="http://schemas.openxmlformats.org/officeDocument/2006/relationships" xmlns:p="http://schemas.openxmlformats.org/presentationml/2006/main">
  <p:tag name="ANALYSISITEMTITLE" val="5d526fd1-4870-4553-af0d-a9ce5e74ef39"/>
  <p:tag name="ORIGINALTEXT" val="What was your initial cost to launch your business?"/>
</p:tagLst>
</file>

<file path=ppt/tags/tag1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14.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5.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6.xml><?xml version="1.0" encoding="utf-8"?>
<p:tagLst xmlns:a="http://schemas.openxmlformats.org/drawingml/2006/main" xmlns:r="http://schemas.openxmlformats.org/officeDocument/2006/relationships" xmlns:p="http://schemas.openxmlformats.org/presentationml/2006/main">
  <p:tag name="ANALYSISITEMTITLE" val="653527ed-b086-4f74-975c-d181720e4531"/>
  <p:tag name="ORIGINALTEXT" val="And what are your annual operational costs? by How many glamping locations do you have?"/>
</p:tagLst>
</file>

<file path=ppt/tags/tag17.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8.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9.xml><?xml version="1.0" encoding="utf-8"?>
<p:tagLst xmlns:a="http://schemas.openxmlformats.org/drawingml/2006/main" xmlns:r="http://schemas.openxmlformats.org/officeDocument/2006/relationships" xmlns:p="http://schemas.openxmlformats.org/presentationml/2006/main">
  <p:tag name="ANALYSISITEMTITLE" val="5efd033c-f5f7-406b-91e3-ade974fd5a13"/>
  <p:tag name="ORIGINALTEXT" val="Looking back at when you first started, how did the permitting process take from the time you initiated it to completion?"/>
</p:tagLst>
</file>

<file path=ppt/tags/tag2.xml><?xml version="1.0" encoding="utf-8"?>
<p:tagLst xmlns:a="http://schemas.openxmlformats.org/drawingml/2006/main" xmlns:r="http://schemas.openxmlformats.org/officeDocument/2006/relationships" xmlns:p="http://schemas.openxmlformats.org/presentationml/2006/main">
  <p:tag name="ANALYSISITEMTITLE" val="7a2d59c9-570c-4a96-98cd-66e32198ffb7"/>
  <p:tag name="ORIGINALTEXT" val="How many years have you been in operation, or have you been providing glamping accommodations and services?"/>
</p:tagLst>
</file>

<file path=ppt/tags/tag20.xml><?xml version="1.0" encoding="utf-8"?>
<p:tagLst xmlns:a="http://schemas.openxmlformats.org/drawingml/2006/main" xmlns:r="http://schemas.openxmlformats.org/officeDocument/2006/relationships" xmlns:p="http://schemas.openxmlformats.org/presentationml/2006/main">
  <p:tag name="ANALYSISITEM" val="603f46ca-95ba-4914-9bfd-bc538da94adf"/>
  <p:tag name="ANALYSISITEMDATABOUNDS" val="1x1-2x4"/>
</p:tagLst>
</file>

<file path=ppt/tags/tag21.xml><?xml version="1.0" encoding="utf-8"?>
<p:tagLst xmlns:a="http://schemas.openxmlformats.org/drawingml/2006/main" xmlns:r="http://schemas.openxmlformats.org/officeDocument/2006/relationships" xmlns:p="http://schemas.openxmlformats.org/presentationml/2006/main">
  <p:tag name="ANALYSISITEMTITLE" val="a3493d51-39f8-423b-a973-71e2f89172fa"/>
  <p:tag name="ORIGINALTEXT" val="What is your current level of staffing?"/>
</p:tagLst>
</file>

<file path=ppt/tags/tag22.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23.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24.xml><?xml version="1.0" encoding="utf-8"?>
<p:tagLst xmlns:a="http://schemas.openxmlformats.org/drawingml/2006/main" xmlns:r="http://schemas.openxmlformats.org/officeDocument/2006/relationships" xmlns:p="http://schemas.openxmlformats.org/presentationml/2006/main">
  <p:tag name="ANALYSISITEMTITLE" val="50de03bb-b595-44ca-a087-9196d67d5226"/>
  <p:tag name="ORIGINALTEXT" val="Occupancy &amp; ADR"/>
</p:tagLst>
</file>

<file path=ppt/tags/tag2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6.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7.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8.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9.xml><?xml version="1.0" encoding="utf-8"?>
<p:tagLst xmlns:a="http://schemas.openxmlformats.org/drawingml/2006/main" xmlns:r="http://schemas.openxmlformats.org/officeDocument/2006/relationships" xmlns:p="http://schemas.openxmlformats.org/presentationml/2006/main">
  <p:tag name="ANALYSISITEMTITLE" val="6e8ef041-7610-471f-9898-d441d9aae930"/>
  <p:tag name="ORIGINALTEXT" val="Locations &amp; Structures Plan to Add"/>
</p:tagLst>
</file>

<file path=ppt/tags/tag3.xml><?xml version="1.0" encoding="utf-8"?>
<p:tagLst xmlns:a="http://schemas.openxmlformats.org/drawingml/2006/main" xmlns:r="http://schemas.openxmlformats.org/officeDocument/2006/relationships" xmlns:p="http://schemas.openxmlformats.org/presentationml/2006/main">
  <p:tag name="ANALYSISITEM" val="7a2d59c9-570c-4a96-98cd-66e32198ffb7"/>
  <p:tag name="ANALYSISITEMDATABOUNDS" val="1x1-2x4"/>
</p:tagLst>
</file>

<file path=ppt/tags/tag30.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1.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2.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4.xml><?xml version="1.0" encoding="utf-8"?>
<p:tagLst xmlns:a="http://schemas.openxmlformats.org/drawingml/2006/main" xmlns:r="http://schemas.openxmlformats.org/officeDocument/2006/relationships" xmlns:p="http://schemas.openxmlformats.org/presentationml/2006/main">
  <p:tag name="ANALYSISITEMTITLE" val="2656b398-01ee-4d2e-9575-81532b8c8fe4"/>
  <p:tag name="ORIGINALTEXT" val="What types of infrastructure development and enhancement are needed, if any, at your property or properties? SELECT ALL THAT APPLY"/>
</p:tagLst>
</file>

<file path=ppt/tags/tag3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6.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7.xml><?xml version="1.0" encoding="utf-8"?>
<p:tagLst xmlns:a="http://schemas.openxmlformats.org/drawingml/2006/main" xmlns:r="http://schemas.openxmlformats.org/officeDocument/2006/relationships" xmlns:p="http://schemas.openxmlformats.org/presentationml/2006/main">
  <p:tag name="ANALYSISITEMTITLE" val="26511edb-0d98-4a97-9293-319480e61895"/>
  <p:tag name="ORIGINALTEXT" val="Which of the following services and amenities do you currently offer, plan to offer (or expand), and which are needed (but don’t currently have plans for)? SELECT ALL THAT APPLY"/>
</p:tagLst>
</file>

<file path=ppt/tags/tag38.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39.xml><?xml version="1.0" encoding="utf-8"?>
<p:tagLst xmlns:a="http://schemas.openxmlformats.org/drawingml/2006/main" xmlns:r="http://schemas.openxmlformats.org/officeDocument/2006/relationships" xmlns:p="http://schemas.openxmlformats.org/presentationml/2006/main">
  <p:tag name="ANALYSISITEMTITLE" val="aa673d12-cd5c-4b5d-97ee-686fc543c218"/>
  <p:tag name="ORIGINALTEXT" val="What is the average length of stay at your location(s)?"/>
</p:tagLst>
</file>

<file path=ppt/tags/tag4.xml><?xml version="1.0" encoding="utf-8"?>
<p:tagLst xmlns:a="http://schemas.openxmlformats.org/drawingml/2006/main" xmlns:r="http://schemas.openxmlformats.org/officeDocument/2006/relationships" xmlns:p="http://schemas.openxmlformats.org/presentationml/2006/main">
  <p:tag name="ANALYSISITEM" val="603f46ca-95ba-4914-9bfd-bc538da94adf"/>
  <p:tag name="ANALYSISITEMDATABOUNDS" val="1x1-2x4"/>
</p:tagLst>
</file>

<file path=ppt/tags/tag4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41.xml><?xml version="1.0" encoding="utf-8"?>
<p:tagLst xmlns:a="http://schemas.openxmlformats.org/drawingml/2006/main" xmlns:r="http://schemas.openxmlformats.org/officeDocument/2006/relationships" xmlns:p="http://schemas.openxmlformats.org/presentationml/2006/main">
  <p:tag name="ANALYSISITEMTITLE" val="6a542b8c-4b8a-4a38-a8eb-9af3f681b22d"/>
  <p:tag name="ORIGINALTEXT" val="Thinking about the past 3 years (if you have been in operation for less than years, base your estimates on the past 1 or 2 years), what has been the estimated rate of growth for"/>
</p:tagLst>
</file>

<file path=ppt/tags/tag42.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43.xml><?xml version="1.0" encoding="utf-8"?>
<p:tagLst xmlns:a="http://schemas.openxmlformats.org/drawingml/2006/main" xmlns:r="http://schemas.openxmlformats.org/officeDocument/2006/relationships" xmlns:p="http://schemas.openxmlformats.org/presentationml/2006/main">
  <p:tag name="ANALYSISITEMTITLE" val="67831a1e-e3e2-4c00-b00d-d2810e0b0843"/>
  <p:tag name="ORIGINALTEXT" val="All things considered, what for you are the primary barriers to future growth? SELECT ALL THAT APPLY"/>
</p:tagLst>
</file>

<file path=ppt/tags/tag44.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6.xml><?xml version="1.0" encoding="utf-8"?>
<p:tagLst xmlns:a="http://schemas.openxmlformats.org/drawingml/2006/main" xmlns:r="http://schemas.openxmlformats.org/officeDocument/2006/relationships" xmlns:p="http://schemas.openxmlformats.org/presentationml/2006/main">
  <p:tag name="ANALYSISITEMTITLE" val="a8dbd988-765c-4cbb-b820-32eaa28c4e52"/>
  <p:tag name="ORIGINALTEXT" val="What is the current configuration of bathrooms at your property or properties? Are they       ? SELECT ALL THAT APPLY"/>
</p:tagLst>
</file>

<file path=ppt/tags/tag47.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8.xml><?xml version="1.0" encoding="utf-8"?>
<p:tagLst xmlns:a="http://schemas.openxmlformats.org/drawingml/2006/main" xmlns:r="http://schemas.openxmlformats.org/officeDocument/2006/relationships" xmlns:p="http://schemas.openxmlformats.org/presentationml/2006/main">
  <p:tag name="ANALYSISITEM" val="65dbb2e4-ed05-44f7-aef8-290692e3b0be"/>
  <p:tag name="ANALYSISITEMDATABOUNDS" val="1x1-4x3"/>
</p:tagLst>
</file>

<file path=ppt/tags/tag49.xml><?xml version="1.0" encoding="utf-8"?>
<p:tagLst xmlns:a="http://schemas.openxmlformats.org/drawingml/2006/main" xmlns:r="http://schemas.openxmlformats.org/officeDocument/2006/relationships" xmlns:p="http://schemas.openxmlformats.org/presentationml/2006/main">
  <p:tag name="ANALYSISITEMTITLE" val="01c66b01-8f99-46af-8dea-fcb8ed3e9fd4"/>
  <p:tag name="ORIGINALTEXT" val="Which of the following marketing channels, if any, are you using? Which do you plan to use in the coming months?"/>
</p:tagLst>
</file>

<file path=ppt/tags/tag5.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5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51.xml><?xml version="1.0" encoding="utf-8"?>
<p:tagLst xmlns:a="http://schemas.openxmlformats.org/drawingml/2006/main" xmlns:r="http://schemas.openxmlformats.org/officeDocument/2006/relationships" xmlns:p="http://schemas.openxmlformats.org/presentationml/2006/main">
  <p:tag name="ANALYSISITEMTITLE" val="27c07e62-b576-4fcc-a8cb-5a5e5ccd4812"/>
  <p:tag name="ORIGINALTEXT" val="What current method do you use for booking and reservations?"/>
</p:tagLst>
</file>

<file path=ppt/tags/tag52.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5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54.xml><?xml version="1.0" encoding="utf-8"?>
<p:tagLst xmlns:a="http://schemas.openxmlformats.org/drawingml/2006/main" xmlns:r="http://schemas.openxmlformats.org/officeDocument/2006/relationships" xmlns:p="http://schemas.openxmlformats.org/presentationml/2006/main">
  <p:tag name="ANALYSISITEMTITLE" val="46cfd324-fa6c-46c0-89c9-8e69c0f75d15"/>
  <p:tag name="ORIGINALTEXT" val="What type of property or properties are you considering? SELECT ALL THAT APPLY"/>
</p:tagLst>
</file>

<file path=ppt/tags/tag55.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56.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57.xml><?xml version="1.0" encoding="utf-8"?>
<p:tagLst xmlns:a="http://schemas.openxmlformats.org/drawingml/2006/main" xmlns:r="http://schemas.openxmlformats.org/officeDocument/2006/relationships" xmlns:p="http://schemas.openxmlformats.org/presentationml/2006/main">
  <p:tag name="ANALYSISITEMTITLE" val="9621c26a-9d1d-4836-9618-830123e4086d"/>
  <p:tag name="ORIGINALTEXT" val="At what stage are you in the planning process for your glamping operation?"/>
</p:tagLst>
</file>

<file path=ppt/tags/tag58.xml><?xml version="1.0" encoding="utf-8"?>
<p:tagLst xmlns:a="http://schemas.openxmlformats.org/drawingml/2006/main" xmlns:r="http://schemas.openxmlformats.org/officeDocument/2006/relationships" xmlns:p="http://schemas.openxmlformats.org/presentationml/2006/main">
  <p:tag name="ANALYSISITEM" val="9621c26a-9d1d-4836-9618-830123e4086d"/>
  <p:tag name="ANALYSISITEMDATABOUNDS" val="1x1-2x5"/>
</p:tagLst>
</file>

<file path=ppt/tags/tag59.xml><?xml version="1.0" encoding="utf-8"?>
<p:tagLst xmlns:a="http://schemas.openxmlformats.org/drawingml/2006/main" xmlns:r="http://schemas.openxmlformats.org/officeDocument/2006/relationships" xmlns:p="http://schemas.openxmlformats.org/presentationml/2006/main">
  <p:tag name="ANALYSISITEMTITLE" val="e5e5e81d-4391-4068-9baf-6b18017a4433"/>
  <p:tag name="ORIGINALTEXT" val="How many, if any, of each of the following structures are you planning to include?(If you don't know yet or are uncertain, please leave the space blank)"/>
</p:tagLst>
</file>

<file path=ppt/tags/tag6.xml><?xml version="1.0" encoding="utf-8"?>
<p:tagLst xmlns:a="http://schemas.openxmlformats.org/drawingml/2006/main" xmlns:r="http://schemas.openxmlformats.org/officeDocument/2006/relationships" xmlns:p="http://schemas.openxmlformats.org/presentationml/2006/main">
  <p:tag name="ANALYSISITEMTITLE" val="788d7465-3091-4d6b-a1b9-6f721fd1d26f"/>
  <p:tag name="ORIGINALTEXT" val="How many glamping locations do you have?"/>
</p:tagLst>
</file>

<file path=ppt/tags/tag60.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61.xml><?xml version="1.0" encoding="utf-8"?>
<p:tagLst xmlns:a="http://schemas.openxmlformats.org/drawingml/2006/main" xmlns:r="http://schemas.openxmlformats.org/officeDocument/2006/relationships" xmlns:p="http://schemas.openxmlformats.org/presentationml/2006/main">
  <p:tag name="ANALYSISITEMTITLE" val="d60a94fc-e1fd-4d7f-ab2c-7b6d8a8b46c2"/>
  <p:tag name="ORIGINALTEXT" val="What type of ownership/ownership structure will you have?"/>
</p:tagLst>
</file>

<file path=ppt/tags/tag62.xml><?xml version="1.0" encoding="utf-8"?>
<p:tagLst xmlns:a="http://schemas.openxmlformats.org/drawingml/2006/main" xmlns:r="http://schemas.openxmlformats.org/officeDocument/2006/relationships" xmlns:p="http://schemas.openxmlformats.org/presentationml/2006/main">
  <p:tag name="ANALYSISITEM" val="d60a94fc-e1fd-4d7f-ab2c-7b6d8a8b46c2"/>
  <p:tag name="ANALYSISITEMDATABOUNDS" val="1x1-2x5"/>
</p:tagLst>
</file>

<file path=ppt/tags/tag63.xml><?xml version="1.0" encoding="utf-8"?>
<p:tagLst xmlns:a="http://schemas.openxmlformats.org/drawingml/2006/main" xmlns:r="http://schemas.openxmlformats.org/officeDocument/2006/relationships" xmlns:p="http://schemas.openxmlformats.org/presentationml/2006/main">
  <p:tag name="ANALYSISITEMTITLE" val="2e1b822f-7e23-4ba3-b94e-7839f1bf5006"/>
  <p:tag name="ORIGINALTEXT" val="Are any of your planned or existing properties near major destinations and if so, which ones? SELECT ALL THAT APPLY"/>
</p:tagLst>
</file>

<file path=ppt/tags/tag64.xml><?xml version="1.0" encoding="utf-8"?>
<p:tagLst xmlns:a="http://schemas.openxmlformats.org/drawingml/2006/main" xmlns:r="http://schemas.openxmlformats.org/officeDocument/2006/relationships" xmlns:p="http://schemas.openxmlformats.org/presentationml/2006/main">
  <p:tag name="ANALYSISITEM" val="2e1b822f-7e23-4ba3-b94e-7839f1bf5006"/>
  <p:tag name="ANALYSISITEMDATABOUNDS" val="1x1-2x8"/>
</p:tagLst>
</file>

<file path=ppt/tags/tag65.xml><?xml version="1.0" encoding="utf-8"?>
<p:tagLst xmlns:a="http://schemas.openxmlformats.org/drawingml/2006/main" xmlns:r="http://schemas.openxmlformats.org/officeDocument/2006/relationships" xmlns:p="http://schemas.openxmlformats.org/presentationml/2006/main">
  <p:tag name="ANALYSISITEMTITLE" val="1444bff1-50d0-4de4-9cb5-bae123ab0137"/>
  <p:tag name="ORIGINALTEXT" val="Properties &amp; Structures Planned"/>
</p:tagLst>
</file>

<file path=ppt/tags/tag66.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67.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68.xml><?xml version="1.0" encoding="utf-8"?>
<p:tagLst xmlns:a="http://schemas.openxmlformats.org/drawingml/2006/main" xmlns:r="http://schemas.openxmlformats.org/officeDocument/2006/relationships" xmlns:p="http://schemas.openxmlformats.org/presentationml/2006/main">
  <p:tag name="ANALYSISITEMTITLE" val="67831a1e-e3e2-4c00-b00d-d2810e0b0843"/>
  <p:tag name="ORIGINALTEXT" val="All things considered, what for you are the primary barriers to future growth? SELECT ALL THAT APPLY"/>
</p:tagLst>
</file>

<file path=ppt/tags/tag69.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xml><?xml version="1.0" encoding="utf-8"?>
<p:tagLst xmlns:a="http://schemas.openxmlformats.org/drawingml/2006/main" xmlns:r="http://schemas.openxmlformats.org/officeDocument/2006/relationships" xmlns:p="http://schemas.openxmlformats.org/presentationml/2006/main">
  <p:tag name="ANALYSISITEMTITLE" val="630ec2f0-0a12-434e-844e-75116ba252d6"/>
  <p:tag name="ORIGINALTEXT" val="What type of property or properties do you currently own or operate? SELECT ALL THAT APPLY"/>
</p:tagLst>
</file>

<file path=ppt/tags/tag70.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1.xml><?xml version="1.0" encoding="utf-8"?>
<p:tagLst xmlns:a="http://schemas.openxmlformats.org/drawingml/2006/main" xmlns:r="http://schemas.openxmlformats.org/officeDocument/2006/relationships" xmlns:p="http://schemas.openxmlformats.org/presentationml/2006/main">
  <p:tag name="ANALYSISITEMTITLE" val="bdc3b3bb-3127-4e42-b97e-4f6479b6b78d"/>
  <p:tag name="ORIGINALTEXT" val="Which of the following services and amenities do you plan to offer? SELECT ALL THAT APPLY"/>
</p:tagLst>
</file>

<file path=ppt/tags/tag72.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73.xml><?xml version="1.0" encoding="utf-8"?>
<p:tagLst xmlns:a="http://schemas.openxmlformats.org/drawingml/2006/main" xmlns:r="http://schemas.openxmlformats.org/officeDocument/2006/relationships" xmlns:p="http://schemas.openxmlformats.org/presentationml/2006/main">
  <p:tag name="ANALYSISITEMFOOTER" val="f8641788-06e1-45a7-840b-ee12dca1495b"/>
  <p:tag name="ORIGINALTEXT" val="What type of configuration of bathrooms at your property or properties are you planning to offer? SELECT ALL THAT APPLY SUMMARY"/>
</p:tagLst>
</file>

<file path=ppt/tags/tag74.xml><?xml version="1.0" encoding="utf-8"?>
<p:tagLst xmlns:a="http://schemas.openxmlformats.org/drawingml/2006/main" xmlns:r="http://schemas.openxmlformats.org/officeDocument/2006/relationships" xmlns:p="http://schemas.openxmlformats.org/presentationml/2006/main">
  <p:tag name="ANALYSISITEMTITLE" val="a8dbd988-765c-4cbb-b820-32eaa28c4e52"/>
  <p:tag name="ORIGINALTEXT" val="What is the current configuration of bathrooms at your property or properties? Are they       ? SELECT ALL THAT APPLY"/>
</p:tagLst>
</file>

<file path=ppt/tags/tag7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6.xml><?xml version="1.0" encoding="utf-8"?>
<p:tagLst xmlns:a="http://schemas.openxmlformats.org/drawingml/2006/main" xmlns:r="http://schemas.openxmlformats.org/officeDocument/2006/relationships" xmlns:p="http://schemas.openxmlformats.org/presentationml/2006/main">
  <p:tag name="ANALYSISITEM" val="65dbb2e4-ed05-44f7-aef8-290692e3b0be"/>
  <p:tag name="ANALYSISITEMDATABOUNDS" val="1x1-4x3"/>
</p:tagLst>
</file>

<file path=ppt/tags/tag77.xml><?xml version="1.0" encoding="utf-8"?>
<p:tagLst xmlns:a="http://schemas.openxmlformats.org/drawingml/2006/main" xmlns:r="http://schemas.openxmlformats.org/officeDocument/2006/relationships" xmlns:p="http://schemas.openxmlformats.org/presentationml/2006/main">
  <p:tag name="ANALYSISITEMTITLE" val="7b6bb0c4-1356-4a5e-b979-7425947e68c5"/>
  <p:tag name="ORIGINALTEXT" val="What type of financing will you use to fund your business? SELECT ALL THAT APPLY"/>
</p:tagLst>
</file>

<file path=ppt/tags/tag78.xml><?xml version="1.0" encoding="utf-8"?>
<p:tagLst xmlns:a="http://schemas.openxmlformats.org/drawingml/2006/main" xmlns:r="http://schemas.openxmlformats.org/officeDocument/2006/relationships" xmlns:p="http://schemas.openxmlformats.org/presentationml/2006/main">
  <p:tag name="ANALYSISITEM" val="7b6bb0c4-1356-4a5e-b979-7425947e68c5"/>
  <p:tag name="ANALYSISITEMDATABOUNDS" val="1x1-2x8"/>
</p:tagLst>
</file>

<file path=ppt/tags/tag79.xml><?xml version="1.0" encoding="utf-8"?>
<p:tagLst xmlns:a="http://schemas.openxmlformats.org/drawingml/2006/main" xmlns:r="http://schemas.openxmlformats.org/officeDocument/2006/relationships" xmlns:p="http://schemas.openxmlformats.org/presentationml/2006/main">
  <p:tag name="ANALYSISITEMTITLE" val="65a7b1e5-d842-48f3-a52b-018d01a994d4"/>
  <p:tag name="ORIGINALTEXT" val="Which of the following marketing channels, if any, are you planning to use? SELECT ALL THAT APPLY"/>
</p:tagLst>
</file>

<file path=ppt/tags/tag8.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8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81.xml><?xml version="1.0" encoding="utf-8"?>
<p:tagLst xmlns:a="http://schemas.openxmlformats.org/drawingml/2006/main" xmlns:r="http://schemas.openxmlformats.org/officeDocument/2006/relationships" xmlns:p="http://schemas.openxmlformats.org/presentationml/2006/main">
  <p:tag name="ANALYSISITEMTITLE" val="27c07e62-b576-4fcc-a8cb-5a5e5ccd4812"/>
  <p:tag name="ORIGINALTEXT" val="What current method do you use for booking and reservations?"/>
</p:tagLst>
</file>

<file path=ppt/tags/tag82.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8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84.xml><?xml version="1.0" encoding="utf-8"?>
<p:tagLst xmlns:a="http://schemas.openxmlformats.org/drawingml/2006/main" xmlns:r="http://schemas.openxmlformats.org/officeDocument/2006/relationships" xmlns:p="http://schemas.openxmlformats.org/presentationml/2006/main">
  <p:tag name="ANALYSISITEMTITLE" val="12b7335f-35be-4328-9c2f-27998d41e172"/>
  <p:tag name="ORIGINALTEXT" val="What method do you plan to use for booking and reservations?"/>
</p:tagLst>
</file>

<file path=ppt/tags/tag85.xml><?xml version="1.0" encoding="utf-8"?>
<p:tagLst xmlns:a="http://schemas.openxmlformats.org/drawingml/2006/main" xmlns:r="http://schemas.openxmlformats.org/officeDocument/2006/relationships" xmlns:p="http://schemas.openxmlformats.org/presentationml/2006/main">
  <p:tag name="ANALYSISITEM" val="65a7b1e5-d842-48f3-a52b-018d01a994d4"/>
  <p:tag name="ANALYSISITEMDATABOUNDS" val="1x1-2x9"/>
</p:tagLst>
</file>

<file path=ppt/tags/tag9.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mn-lt"/>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d137eb-77a3-4977-980e-50a7581e13ef">
      <Terms xmlns="http://schemas.microsoft.com/office/infopath/2007/PartnerControls"/>
    </lcf76f155ced4ddcb4097134ff3c332f>
    <TaxCatchAll xmlns="d7f8266f-b846-451f-b340-95112d9fd9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615FAF1C16AC4CB2BE76FD8BC8D072" ma:contentTypeVersion="13" ma:contentTypeDescription="Create a new document." ma:contentTypeScope="" ma:versionID="9caed63c282122280d642b81885a0376">
  <xsd:schema xmlns:xsd="http://www.w3.org/2001/XMLSchema" xmlns:xs="http://www.w3.org/2001/XMLSchema" xmlns:p="http://schemas.microsoft.com/office/2006/metadata/properties" xmlns:ns2="66d137eb-77a3-4977-980e-50a7581e13ef" xmlns:ns3="d7f8266f-b846-451f-b340-95112d9fd9ce" targetNamespace="http://schemas.microsoft.com/office/2006/metadata/properties" ma:root="true" ma:fieldsID="01e0d0a7bfc9f7dc3ba9c14aacde1fbd" ns2:_="" ns3:_="">
    <xsd:import namespace="66d137eb-77a3-4977-980e-50a7581e13ef"/>
    <xsd:import namespace="d7f8266f-b846-451f-b340-95112d9fd9c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137eb-77a3-4977-980e-50a7581e13e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2f7588b-b06a-4603-9190-7d4a5e89c34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f8266f-b846-451f-b340-95112d9fd9c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5ceac81-76ca-4d56-96a2-25cdcbf99752}" ma:internalName="TaxCatchAll" ma:showField="CatchAllData" ma:web="d7f8266f-b846-451f-b340-95112d9fd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04858-2DE5-4436-A23F-6431A6FDDC4A}">
  <ds:schemaRefs>
    <ds:schemaRef ds:uri="c63c7e9d-5753-40a8-893f-94a0eba9e768"/>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purl.org/dc/terms/"/>
    <ds:schemaRef ds:uri="97d69847-0e99-4011-9b66-a4245208547e"/>
    <ds:schemaRef ds:uri="http://schemas.openxmlformats.org/package/2006/metadata/core-properties"/>
    <ds:schemaRef ds:uri="http://schemas.microsoft.com/office/2006/metadata/properties"/>
    <ds:schemaRef ds:uri="66d137eb-77a3-4977-980e-50a7581e13ef"/>
    <ds:schemaRef ds:uri="d7f8266f-b846-451f-b340-95112d9fd9ce"/>
  </ds:schemaRefs>
</ds:datastoreItem>
</file>

<file path=customXml/itemProps2.xml><?xml version="1.0" encoding="utf-8"?>
<ds:datastoreItem xmlns:ds="http://schemas.openxmlformats.org/officeDocument/2006/customXml" ds:itemID="{BC4526A5-8846-4C95-8BB0-0E0C59C79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d137eb-77a3-4977-980e-50a7581e13ef"/>
    <ds:schemaRef ds:uri="d7f8266f-b846-451f-b340-95112d9fd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28DE1-D706-4DCF-8D26-42FB2DEE4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37491</TotalTime>
  <Words>1443</Words>
  <Application>Microsoft Office PowerPoint</Application>
  <PresentationFormat>Widescreen</PresentationFormat>
  <Paragraphs>210</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Background &amp; Methodology</vt:lpstr>
      <vt:lpstr>Introduction</vt:lpstr>
      <vt:lpstr>Current Operators</vt:lpstr>
      <vt:lpstr>Years of Operation &amp; Ownership Structure</vt:lpstr>
      <vt:lpstr>What type of property or properties do you currently own or operate? </vt:lpstr>
      <vt:lpstr>Are any of your properties near major  destinations, and if so, which ones?</vt:lpstr>
      <vt:lpstr>What was your initial cost to launch your business? </vt:lpstr>
      <vt:lpstr>Overall, what has been your estimated annual gross revenue? And what are your annual operational costs? </vt:lpstr>
      <vt:lpstr>Looking back at when you first started, how did the permitting process take from the time you initiated it to completion? </vt:lpstr>
      <vt:lpstr>What is your current level of staffing? //  And in the coming year, are you planning to …?  </vt:lpstr>
      <vt:lpstr>What is the average daily rate (ADR) for each of the following?</vt:lpstr>
      <vt:lpstr>Looking ahead, how many of each of the following do you plan to add?</vt:lpstr>
      <vt:lpstr>What types of infrastructure development and enhancement are or were needed, if any, at your property or properties?//  What are your primary barriers to infrastructure development and enhancement? </vt:lpstr>
      <vt:lpstr>Which of the following services and amenities do you currently offer, plan to offer (or expand), and which are needed (but don’t currently have plans for)?</vt:lpstr>
      <vt:lpstr>What is the average length of stay at your location(s)? // What is the current mix of guests you attract at your location(s)? </vt:lpstr>
      <vt:lpstr>Thinking about the past 3 years (if you have been in operation for less than years, base your estimates on the past 1 or 2 years), what has been the estimated rate of growth for . . . ? </vt:lpstr>
      <vt:lpstr>All things considered, what for you are the primary barriers to future growth? // What resources, if any, could you use to help you grow and expand?</vt:lpstr>
      <vt:lpstr>What is the current configuration of bathrooms at your property or properties? // How much extra, if any, do you charge for private in-suite bathrooms? </vt:lpstr>
      <vt:lpstr>Which of the following marketing channels, if any, are you using? Which do you plan to use in the coming months? </vt:lpstr>
      <vt:lpstr>What current method do you use for booking and reservations? // Do you currently, or do you plan to list any of your accommodations on any of the peer-to-peer listings below?</vt:lpstr>
      <vt:lpstr>Prospective Operators</vt:lpstr>
      <vt:lpstr>What type of property or properties are you considering? </vt:lpstr>
      <vt:lpstr>At what stage are you in the planning process for your glamping operation? </vt:lpstr>
      <vt:lpstr>How many, if any, of each of the following structures are you planning to include?</vt:lpstr>
      <vt:lpstr>What type of ownership/ownership structure will you have? </vt:lpstr>
      <vt:lpstr>Are any of your planned or existing properties near major destinations and if so, which ones? </vt:lpstr>
      <vt:lpstr>How many locations are planning to have for glamping? //Looking ahead, how many of each of the following do you plan to add?</vt:lpstr>
      <vt:lpstr>All things considered, what for you are the primary barriers to future growth? // What resources, if any, could you use to help you grow and expand?</vt:lpstr>
      <vt:lpstr>Which of the following services and amenities do you plan to offer? </vt:lpstr>
      <vt:lpstr>What will be the configuration of bathrooms at your property or properties? // How much extra, if any, will you charge for private in-suite bathrooms? </vt:lpstr>
      <vt:lpstr>What type of financing will you use to fund your business? </vt:lpstr>
      <vt:lpstr>Which of the following marketing channels, if any, are you planning to use? </vt:lpstr>
      <vt:lpstr>What method do you plan to use for booking and reservations? // Do you plan to list any of your accommodations on any of the peer-to-peer listings below?</vt:lpstr>
      <vt:lpstr>Those Who Decided Not to Get Started In The Glamping Industry </vt:lpstr>
      <vt:lpstr>What are the primary reasons why you decided not to get into glamping, or that you have put your plans on hold?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Bahr</dc:creator>
  <dc:description>C:\Users\sbahr\Dropbox (Cairn Consulting)\Projects\Allison PR\Parent Pulse\Parent Pulse Wave 4.Q [Waves 3 and 4.sav]
C:\Users\sbahr\Dropbox (Cairn Consulting)\Projects\KOA\2021\NACR Stand Alone\NACR Canadian Results.Q [NACS Canada.sav]
C:\Users\sbahr\Dropbox (Cairn Consulting)\Projects\Lazy Days\New versus Used Purchasers\Lazydays New and Used Owner Results.Q [Lazydays New versus Used Owner Results.sav]
C:\Users\sbahr\Cairn Consulting Dropbox\Projects\KOA\2022\NACR\2022 NACR Results (Scott Bahr's conflicted copy 2022-01-14).Q [spss.sav]
C:\Users\sbahr\Cairn Consulting Dropbox\Projects\Glamping Americas\Glamping Americas Survey Results.Q [spss.sav]
C:\Users\sbahr\Cairn Consulting Dropbox\Projects\KOA\2023\Omnibus\July\July 2023.Q [July Merged Files.sav]</dc:description>
  <cp:lastModifiedBy>Scott Bahr</cp:lastModifiedBy>
  <cp:revision>805</cp:revision>
  <cp:lastPrinted>2023-08-12T23:04:19Z</cp:lastPrinted>
  <dcterms:created xsi:type="dcterms:W3CDTF">2021-02-03T20:14:39Z</dcterms:created>
  <dcterms:modified xsi:type="dcterms:W3CDTF">2025-08-28T03:38:12Z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0x01010043615FAF1C16AC4CB2BE76FD8BC8D072</vt:lpwstr>
  </property>
  <property fmtid="{D5CDD505-2E9C-101B-9397-08002B2CF9AE}" pid="3" name="Order">
    <vt:r8>939100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